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31" r:id="rId2"/>
    <p:sldId id="391" r:id="rId3"/>
    <p:sldId id="363" r:id="rId4"/>
    <p:sldId id="329" r:id="rId5"/>
    <p:sldId id="357" r:id="rId6"/>
    <p:sldId id="356" r:id="rId7"/>
    <p:sldId id="353" r:id="rId8"/>
    <p:sldId id="358" r:id="rId9"/>
    <p:sldId id="359" r:id="rId10"/>
    <p:sldId id="360" r:id="rId11"/>
    <p:sldId id="361" r:id="rId12"/>
    <p:sldId id="362" r:id="rId13"/>
    <p:sldId id="374" r:id="rId14"/>
    <p:sldId id="364" r:id="rId15"/>
    <p:sldId id="375" r:id="rId16"/>
    <p:sldId id="366" r:id="rId17"/>
    <p:sldId id="376" r:id="rId18"/>
    <p:sldId id="377" r:id="rId19"/>
    <p:sldId id="367" r:id="rId20"/>
    <p:sldId id="368" r:id="rId21"/>
    <p:sldId id="378" r:id="rId22"/>
    <p:sldId id="387" r:id="rId23"/>
    <p:sldId id="379" r:id="rId24"/>
    <p:sldId id="380" r:id="rId25"/>
    <p:sldId id="381" r:id="rId26"/>
    <p:sldId id="382" r:id="rId27"/>
    <p:sldId id="383" r:id="rId28"/>
    <p:sldId id="384" r:id="rId29"/>
    <p:sldId id="385" r:id="rId30"/>
    <p:sldId id="386" r:id="rId31"/>
    <p:sldId id="370" r:id="rId32"/>
    <p:sldId id="372" r:id="rId33"/>
    <p:sldId id="373" r:id="rId34"/>
    <p:sldId id="332" r:id="rId35"/>
    <p:sldId id="345" r:id="rId36"/>
    <p:sldId id="348" r:id="rId37"/>
    <p:sldId id="390" r:id="rId38"/>
    <p:sldId id="388" r:id="rId39"/>
    <p:sldId id="389" r:id="rId40"/>
    <p:sldId id="352"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768"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48"/>
    </p:cViewPr>
  </p:sorterViewPr>
  <p:notesViewPr>
    <p:cSldViewPr snapToGrid="0">
      <p:cViewPr varScale="1">
        <p:scale>
          <a:sx n="55" d="100"/>
          <a:sy n="55" d="100"/>
        </p:scale>
        <p:origin x="-11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9209D582-7398-4F05-837B-9AEBD4A1972B}"/>
    <pc:docChg chg="custSel modSld">
      <pc:chgData name="Lines, Todd" userId="afaf7c3a-e8aa-4568-882a-02ad8f9e19b0" providerId="ADAL" clId="{9209D582-7398-4F05-837B-9AEBD4A1972B}" dt="2019-05-22T18:48:19.999" v="11"/>
      <pc:docMkLst>
        <pc:docMk/>
      </pc:docMkLst>
      <pc:sldChg chg="delSp">
        <pc:chgData name="Lines, Todd" userId="afaf7c3a-e8aa-4568-882a-02ad8f9e19b0" providerId="ADAL" clId="{9209D582-7398-4F05-837B-9AEBD4A1972B}" dt="2019-05-22T18:47:26.764" v="8"/>
        <pc:sldMkLst>
          <pc:docMk/>
          <pc:sldMk cId="1228890523" sldId="368"/>
        </pc:sldMkLst>
        <pc:picChg chg="del">
          <ac:chgData name="Lines, Todd" userId="afaf7c3a-e8aa-4568-882a-02ad8f9e19b0" providerId="ADAL" clId="{9209D582-7398-4F05-837B-9AEBD4A1972B}" dt="2019-05-22T18:42:57.620" v="0"/>
          <ac:picMkLst>
            <pc:docMk/>
            <pc:sldMk cId="1228890523" sldId="368"/>
            <ac:picMk id="2" creationId="{F98E18A4-7E17-484F-9ED0-700D0EE9601E}"/>
          </ac:picMkLst>
        </pc:picChg>
        <pc:picChg chg="del">
          <ac:chgData name="Lines, Todd" userId="afaf7c3a-e8aa-4568-882a-02ad8f9e19b0" providerId="ADAL" clId="{9209D582-7398-4F05-837B-9AEBD4A1972B}" dt="2019-05-22T18:47:26.764" v="8"/>
          <ac:picMkLst>
            <pc:docMk/>
            <pc:sldMk cId="1228890523" sldId="368"/>
            <ac:picMk id="3" creationId="{6A3B6A53-4E63-4953-AE66-50ADD73AA618}"/>
          </ac:picMkLst>
        </pc:picChg>
      </pc:sldChg>
      <pc:sldChg chg="delSp modSp">
        <pc:chgData name="Lines, Todd" userId="afaf7c3a-e8aa-4568-882a-02ad8f9e19b0" providerId="ADAL" clId="{9209D582-7398-4F05-837B-9AEBD4A1972B}" dt="2019-05-22T18:43:59.403" v="3"/>
        <pc:sldMkLst>
          <pc:docMk/>
          <pc:sldMk cId="2305460449" sldId="378"/>
        </pc:sldMkLst>
        <pc:spChg chg="del">
          <ac:chgData name="Lines, Todd" userId="afaf7c3a-e8aa-4568-882a-02ad8f9e19b0" providerId="ADAL" clId="{9209D582-7398-4F05-837B-9AEBD4A1972B}" dt="2019-05-22T18:43:44.668" v="1" actId="478"/>
          <ac:spMkLst>
            <pc:docMk/>
            <pc:sldMk cId="2305460449" sldId="378"/>
            <ac:spMk id="8194" creationId="{00000000-0000-0000-0000-000000000000}"/>
          </ac:spMkLst>
        </pc:spChg>
        <pc:picChg chg="del mod">
          <ac:chgData name="Lines, Todd" userId="afaf7c3a-e8aa-4568-882a-02ad8f9e19b0" providerId="ADAL" clId="{9209D582-7398-4F05-837B-9AEBD4A1972B}" dt="2019-05-22T18:43:59.403" v="3"/>
          <ac:picMkLst>
            <pc:docMk/>
            <pc:sldMk cId="2305460449" sldId="378"/>
            <ac:picMk id="2" creationId="{92D1BAD1-7607-47B4-9CBC-128F81B76980}"/>
          </ac:picMkLst>
        </pc:picChg>
      </pc:sldChg>
      <pc:sldChg chg="delSp modSp">
        <pc:chgData name="Lines, Todd" userId="afaf7c3a-e8aa-4568-882a-02ad8f9e19b0" providerId="ADAL" clId="{9209D582-7398-4F05-837B-9AEBD4A1972B}" dt="2019-05-22T18:44:29.807" v="5"/>
        <pc:sldMkLst>
          <pc:docMk/>
          <pc:sldMk cId="1582974123" sldId="382"/>
        </pc:sldMkLst>
        <pc:picChg chg="del mod">
          <ac:chgData name="Lines, Todd" userId="afaf7c3a-e8aa-4568-882a-02ad8f9e19b0" providerId="ADAL" clId="{9209D582-7398-4F05-837B-9AEBD4A1972B}" dt="2019-05-22T18:44:29.807" v="5"/>
          <ac:picMkLst>
            <pc:docMk/>
            <pc:sldMk cId="1582974123" sldId="382"/>
            <ac:picMk id="2" creationId="{BFD85B87-43B8-43B4-8F59-C02A2EE16F09}"/>
          </ac:picMkLst>
        </pc:picChg>
      </pc:sldChg>
      <pc:sldChg chg="delSp modSp">
        <pc:chgData name="Lines, Todd" userId="afaf7c3a-e8aa-4568-882a-02ad8f9e19b0" providerId="ADAL" clId="{9209D582-7398-4F05-837B-9AEBD4A1972B}" dt="2019-05-22T18:46:01.179" v="7"/>
        <pc:sldMkLst>
          <pc:docMk/>
          <pc:sldMk cId="1879699827" sldId="384"/>
        </pc:sldMkLst>
        <pc:picChg chg="del mod">
          <ac:chgData name="Lines, Todd" userId="afaf7c3a-e8aa-4568-882a-02ad8f9e19b0" providerId="ADAL" clId="{9209D582-7398-4F05-837B-9AEBD4A1972B}" dt="2019-05-22T18:46:01.179" v="7"/>
          <ac:picMkLst>
            <pc:docMk/>
            <pc:sldMk cId="1879699827" sldId="384"/>
            <ac:picMk id="2" creationId="{3318E6BE-D3F6-48D6-93CC-C69730A5C5AD}"/>
          </ac:picMkLst>
        </pc:picChg>
      </pc:sldChg>
      <pc:sldChg chg="delSp modSp">
        <pc:chgData name="Lines, Todd" userId="afaf7c3a-e8aa-4568-882a-02ad8f9e19b0" providerId="ADAL" clId="{9209D582-7398-4F05-837B-9AEBD4A1972B}" dt="2019-05-22T18:48:19.999" v="11"/>
        <pc:sldMkLst>
          <pc:docMk/>
          <pc:sldMk cId="848009856" sldId="385"/>
        </pc:sldMkLst>
        <pc:picChg chg="del">
          <ac:chgData name="Lines, Todd" userId="afaf7c3a-e8aa-4568-882a-02ad8f9e19b0" providerId="ADAL" clId="{9209D582-7398-4F05-837B-9AEBD4A1972B}" dt="2019-05-22T18:48:07.811" v="9" actId="478"/>
          <ac:picMkLst>
            <pc:docMk/>
            <pc:sldMk cId="848009856" sldId="385"/>
            <ac:picMk id="2" creationId="{28401587-055D-46CE-9D93-259C9CBE046D}"/>
          </ac:picMkLst>
        </pc:picChg>
        <pc:picChg chg="del mod">
          <ac:chgData name="Lines, Todd" userId="afaf7c3a-e8aa-4568-882a-02ad8f9e19b0" providerId="ADAL" clId="{9209D582-7398-4F05-837B-9AEBD4A1972B}" dt="2019-05-22T18:48:19.999" v="11"/>
          <ac:picMkLst>
            <pc:docMk/>
            <pc:sldMk cId="848009856" sldId="385"/>
            <ac:picMk id="3" creationId="{70563AE3-4955-4C8E-916C-896C5A4DFCBF}"/>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25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AC4291A-3705-425B-A920-E5F9CC8A240E}" type="slidenum">
              <a:rPr lang="en-US"/>
              <a:pPr>
                <a:defRPr/>
              </a:pPr>
              <a:t>‹#›</a:t>
            </a:fld>
            <a:endParaRPr lang="en-US"/>
          </a:p>
        </p:txBody>
      </p:sp>
    </p:spTree>
    <p:extLst>
      <p:ext uri="{BB962C8B-B14F-4D97-AF65-F5344CB8AC3E}">
        <p14:creationId xmlns:p14="http://schemas.microsoft.com/office/powerpoint/2010/main" val="19320181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0563007F-AD8C-4DFF-B898-82D3EBA4A2CD}" type="slidenum">
              <a:rPr lang="en-US"/>
              <a:pPr>
                <a:defRPr/>
              </a:pPr>
              <a:t>‹#›</a:t>
            </a:fld>
            <a:endParaRPr lang="en-US"/>
          </a:p>
        </p:txBody>
      </p:sp>
    </p:spTree>
    <p:extLst>
      <p:ext uri="{BB962C8B-B14F-4D97-AF65-F5344CB8AC3E}">
        <p14:creationId xmlns:p14="http://schemas.microsoft.com/office/powerpoint/2010/main" val="2590996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5BBB1D8B-D61B-4DF3-B4D1-4647164D9692}" type="slidenum">
              <a:rPr lang="en-US"/>
              <a:pPr>
                <a:defRPr/>
              </a:pPr>
              <a:t>‹#›</a:t>
            </a:fld>
            <a:endParaRPr lang="en-US"/>
          </a:p>
        </p:txBody>
      </p:sp>
    </p:spTree>
    <p:extLst>
      <p:ext uri="{BB962C8B-B14F-4D97-AF65-F5344CB8AC3E}">
        <p14:creationId xmlns:p14="http://schemas.microsoft.com/office/powerpoint/2010/main" val="2201728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0"/>
            <a:ext cx="20574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0"/>
            <a:ext cx="6019800" cy="6126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3ABE88E0-4841-4E6E-A634-B7C12BFD5E20}" type="slidenum">
              <a:rPr lang="en-US"/>
              <a:pPr>
                <a:defRPr/>
              </a:pPr>
              <a:t>‹#›</a:t>
            </a:fld>
            <a:endParaRPr lang="en-US"/>
          </a:p>
        </p:txBody>
      </p:sp>
    </p:spTree>
    <p:extLst>
      <p:ext uri="{BB962C8B-B14F-4D97-AF65-F5344CB8AC3E}">
        <p14:creationId xmlns:p14="http://schemas.microsoft.com/office/powerpoint/2010/main" val="519135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600200"/>
            <a:ext cx="40386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83B19674-6BFC-4B65-BF38-43EA287E010B}" type="slidenum">
              <a:rPr lang="en-US"/>
              <a:pPr>
                <a:defRPr/>
              </a:pPr>
              <a:t>‹#›</a:t>
            </a:fld>
            <a:endParaRPr lang="en-US"/>
          </a:p>
        </p:txBody>
      </p:sp>
    </p:spTree>
    <p:extLst>
      <p:ext uri="{BB962C8B-B14F-4D97-AF65-F5344CB8AC3E}">
        <p14:creationId xmlns:p14="http://schemas.microsoft.com/office/powerpoint/2010/main" val="1517974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D840B5CE-1383-40C5-91EC-6E5159F81FD4}" type="slidenum">
              <a:rPr lang="en-US"/>
              <a:pPr>
                <a:defRPr/>
              </a:pPr>
              <a:t>‹#›</a:t>
            </a:fld>
            <a:endParaRPr lang="en-US"/>
          </a:p>
        </p:txBody>
      </p:sp>
    </p:spTree>
    <p:extLst>
      <p:ext uri="{BB962C8B-B14F-4D97-AF65-F5344CB8AC3E}">
        <p14:creationId xmlns:p14="http://schemas.microsoft.com/office/powerpoint/2010/main" val="2897023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2DBDB760-DA83-4968-AA05-0D1AA630DDB0}" type="slidenum">
              <a:rPr lang="en-US"/>
              <a:pPr>
                <a:defRPr/>
              </a:pPr>
              <a:t>‹#›</a:t>
            </a:fld>
            <a:endParaRPr lang="en-US"/>
          </a:p>
        </p:txBody>
      </p:sp>
    </p:spTree>
    <p:extLst>
      <p:ext uri="{BB962C8B-B14F-4D97-AF65-F5344CB8AC3E}">
        <p14:creationId xmlns:p14="http://schemas.microsoft.com/office/powerpoint/2010/main" val="4019232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6" name="Rectangle 6"/>
          <p:cNvSpPr>
            <a:spLocks noGrp="1" noChangeArrowheads="1"/>
          </p:cNvSpPr>
          <p:nvPr>
            <p:ph type="sldNum" sz="quarter" idx="12"/>
          </p:nvPr>
        </p:nvSpPr>
        <p:spPr>
          <a:ln/>
        </p:spPr>
        <p:txBody>
          <a:bodyPr/>
          <a:lstStyle>
            <a:lvl1pPr>
              <a:defRPr/>
            </a:lvl1pPr>
          </a:lstStyle>
          <a:p>
            <a:pPr>
              <a:defRPr/>
            </a:pPr>
            <a:fld id="{9D706335-6698-436E-835D-B513DEA4776A}" type="slidenum">
              <a:rPr lang="en-US"/>
              <a:pPr>
                <a:defRPr/>
              </a:pPr>
              <a:t>‹#›</a:t>
            </a:fld>
            <a:endParaRPr lang="en-US"/>
          </a:p>
        </p:txBody>
      </p:sp>
    </p:spTree>
    <p:extLst>
      <p:ext uri="{BB962C8B-B14F-4D97-AF65-F5344CB8AC3E}">
        <p14:creationId xmlns:p14="http://schemas.microsoft.com/office/powerpoint/2010/main" val="164842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E4C23FCF-B391-4515-9F53-D43688DC9399}" type="slidenum">
              <a:rPr lang="en-US"/>
              <a:pPr>
                <a:defRPr/>
              </a:pPr>
              <a:t>‹#›</a:t>
            </a:fld>
            <a:endParaRPr lang="en-US"/>
          </a:p>
        </p:txBody>
      </p:sp>
    </p:spTree>
    <p:extLst>
      <p:ext uri="{BB962C8B-B14F-4D97-AF65-F5344CB8AC3E}">
        <p14:creationId xmlns:p14="http://schemas.microsoft.com/office/powerpoint/2010/main" val="252445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9" name="Rectangle 6"/>
          <p:cNvSpPr>
            <a:spLocks noGrp="1" noChangeArrowheads="1"/>
          </p:cNvSpPr>
          <p:nvPr>
            <p:ph type="sldNum" sz="quarter" idx="12"/>
          </p:nvPr>
        </p:nvSpPr>
        <p:spPr>
          <a:ln/>
        </p:spPr>
        <p:txBody>
          <a:bodyPr/>
          <a:lstStyle>
            <a:lvl1pPr>
              <a:defRPr/>
            </a:lvl1pPr>
          </a:lstStyle>
          <a:p>
            <a:pPr>
              <a:defRPr/>
            </a:pPr>
            <a:fld id="{523EDE1F-332A-437C-B5E0-95314F1DF993}" type="slidenum">
              <a:rPr lang="en-US"/>
              <a:pPr>
                <a:defRPr/>
              </a:pPr>
              <a:t>‹#›</a:t>
            </a:fld>
            <a:endParaRPr lang="en-US"/>
          </a:p>
        </p:txBody>
      </p:sp>
    </p:spTree>
    <p:extLst>
      <p:ext uri="{BB962C8B-B14F-4D97-AF65-F5344CB8AC3E}">
        <p14:creationId xmlns:p14="http://schemas.microsoft.com/office/powerpoint/2010/main" val="219384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5" name="Rectangle 6"/>
          <p:cNvSpPr>
            <a:spLocks noGrp="1" noChangeArrowheads="1"/>
          </p:cNvSpPr>
          <p:nvPr>
            <p:ph type="sldNum" sz="quarter" idx="12"/>
          </p:nvPr>
        </p:nvSpPr>
        <p:spPr>
          <a:ln/>
        </p:spPr>
        <p:txBody>
          <a:bodyPr/>
          <a:lstStyle>
            <a:lvl1pPr>
              <a:defRPr/>
            </a:lvl1pPr>
          </a:lstStyle>
          <a:p>
            <a:pPr>
              <a:defRPr/>
            </a:pPr>
            <a:fld id="{3824277B-B112-4EE9-AFA3-11E3F688ACBB}" type="slidenum">
              <a:rPr lang="en-US"/>
              <a:pPr>
                <a:defRPr/>
              </a:pPr>
              <a:t>‹#›</a:t>
            </a:fld>
            <a:endParaRPr lang="en-US"/>
          </a:p>
        </p:txBody>
      </p:sp>
    </p:spTree>
    <p:extLst>
      <p:ext uri="{BB962C8B-B14F-4D97-AF65-F5344CB8AC3E}">
        <p14:creationId xmlns:p14="http://schemas.microsoft.com/office/powerpoint/2010/main" val="2209529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4" name="Rectangle 6"/>
          <p:cNvSpPr>
            <a:spLocks noGrp="1" noChangeArrowheads="1"/>
          </p:cNvSpPr>
          <p:nvPr>
            <p:ph type="sldNum" sz="quarter" idx="12"/>
          </p:nvPr>
        </p:nvSpPr>
        <p:spPr>
          <a:ln/>
        </p:spPr>
        <p:txBody>
          <a:bodyPr/>
          <a:lstStyle>
            <a:lvl1pPr>
              <a:defRPr/>
            </a:lvl1pPr>
          </a:lstStyle>
          <a:p>
            <a:pPr>
              <a:defRPr/>
            </a:pPr>
            <a:fld id="{AA0F2617-58A3-423E-A818-F4BB10CC0EF4}" type="slidenum">
              <a:rPr lang="en-US"/>
              <a:pPr>
                <a:defRPr/>
              </a:pPr>
              <a:t>‹#›</a:t>
            </a:fld>
            <a:endParaRPr lang="en-US"/>
          </a:p>
        </p:txBody>
      </p:sp>
    </p:spTree>
    <p:extLst>
      <p:ext uri="{BB962C8B-B14F-4D97-AF65-F5344CB8AC3E}">
        <p14:creationId xmlns:p14="http://schemas.microsoft.com/office/powerpoint/2010/main" val="2342738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B078780C-DD92-4D3B-9A58-2F81E4F50C72}" type="slidenum">
              <a:rPr lang="en-US"/>
              <a:pPr>
                <a:defRPr/>
              </a:pPr>
              <a:t>‹#›</a:t>
            </a:fld>
            <a:endParaRPr lang="en-US"/>
          </a:p>
        </p:txBody>
      </p:sp>
    </p:spTree>
    <p:extLst>
      <p:ext uri="{BB962C8B-B14F-4D97-AF65-F5344CB8AC3E}">
        <p14:creationId xmlns:p14="http://schemas.microsoft.com/office/powerpoint/2010/main" val="1038216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7F00D19-57E0-4229-B2A2-E7C9BA1D4C08}" type="slidenum">
              <a:rPr lang="en-US"/>
              <a:pPr>
                <a:defRPr/>
              </a:pPr>
              <a:t>‹#›</a:t>
            </a:fld>
            <a:endParaRPr lang="en-US"/>
          </a:p>
        </p:txBody>
      </p:sp>
    </p:spTree>
    <p:extLst>
      <p:ext uri="{BB962C8B-B14F-4D97-AF65-F5344CB8AC3E}">
        <p14:creationId xmlns:p14="http://schemas.microsoft.com/office/powerpoint/2010/main" val="223346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00200" y="0"/>
            <a:ext cx="647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a:t>Winter 2007</a:t>
            </a: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R. Todd Lines</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AEE803E-D4BB-46EB-9689-19FE96D281B5}" type="slidenum">
              <a:rPr lang="en-US"/>
              <a:pPr>
                <a:defRPr/>
              </a:pPr>
              <a:t>‹#›</a:t>
            </a:fld>
            <a:endParaRPr lang="en-US"/>
          </a:p>
        </p:txBody>
      </p:sp>
      <p:sp>
        <p:nvSpPr>
          <p:cNvPr id="1031" name="Text Box 7"/>
          <p:cNvSpPr txBox="1">
            <a:spLocks noChangeArrowheads="1"/>
          </p:cNvSpPr>
          <p:nvPr userDrawn="1"/>
        </p:nvSpPr>
        <p:spPr bwMode="auto">
          <a:xfrm>
            <a:off x="152400" y="76200"/>
            <a:ext cx="996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a:latin typeface="Arial Black" pitchFamily="34" charset="0"/>
              </a:rPr>
              <a:t>PH123</a:t>
            </a:r>
          </a:p>
          <a:p>
            <a:pPr eaLnBrk="1" hangingPunct="1">
              <a:defRPr/>
            </a:pPr>
            <a:r>
              <a:rPr lang="en-US" altLang="en-US" sz="1400">
                <a:latin typeface="Arial Black" pitchFamily="34" charset="0"/>
              </a:rPr>
              <a:t>Sec 1,2</a:t>
            </a:r>
          </a:p>
        </p:txBody>
      </p:sp>
      <p:sp>
        <p:nvSpPr>
          <p:cNvPr id="1032" name="Rectangle 9"/>
          <p:cNvSpPr>
            <a:spLocks noChangeArrowheads="1"/>
          </p:cNvSpPr>
          <p:nvPr userDrawn="1"/>
        </p:nvSpPr>
        <p:spPr bwMode="auto">
          <a:xfrm>
            <a:off x="0" y="838200"/>
            <a:ext cx="9220200" cy="3048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phet.colorado.edu/en/simulation/fluid-pressure-and-flow"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PH7cbLfxmb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wmf"/><Relationship Id="rId5" Type="http://schemas.openxmlformats.org/officeDocument/2006/relationships/oleObject" Target="../embeddings/oleObject5.bin"/><Relationship Id="rId4" Type="http://schemas.openxmlformats.org/officeDocument/2006/relationships/image" Target="../media/image2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wmf"/><Relationship Id="rId5" Type="http://schemas.openxmlformats.org/officeDocument/2006/relationships/oleObject" Target="../embeddings/oleObject7.bin"/><Relationship Id="rId4" Type="http://schemas.openxmlformats.org/officeDocument/2006/relationships/image" Target="../media/image22.wmf"/></Relationships>
</file>

<file path=ppt/slides/_rels/slide27.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13.bin"/><Relationship Id="rId18" Type="http://schemas.openxmlformats.org/officeDocument/2006/relationships/image" Target="../media/image31.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8.wmf"/><Relationship Id="rId17" Type="http://schemas.openxmlformats.org/officeDocument/2006/relationships/oleObject" Target="../embeddings/oleObject15.bin"/><Relationship Id="rId2" Type="http://schemas.openxmlformats.org/officeDocument/2006/relationships/slideLayout" Target="../slideLayouts/slideLayout4.xml"/><Relationship Id="rId16" Type="http://schemas.openxmlformats.org/officeDocument/2006/relationships/image" Target="../media/image30.wmf"/><Relationship Id="rId1" Type="http://schemas.openxmlformats.org/officeDocument/2006/relationships/vmlDrawing" Target="../drawings/vmlDrawing5.vml"/><Relationship Id="rId6" Type="http://schemas.openxmlformats.org/officeDocument/2006/relationships/image" Target="../media/image25.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11.bin"/><Relationship Id="rId14" Type="http://schemas.openxmlformats.org/officeDocument/2006/relationships/image" Target="../media/image29.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2.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3_WgkVQWtno" TargetMode="External"/><Relationship Id="rId2" Type="http://schemas.openxmlformats.org/officeDocument/2006/relationships/hyperlink" Target="https://www.youtube.com/channel/UC4DbHLHAEty9FVFNUgPJTZQ"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DB7B61CA-0399-4FB8-AEDB-B8786263B5C7}" type="slidenum">
              <a:rPr lang="en-US" altLang="en-US" sz="1400" smtClean="0"/>
              <a:pPr eaLnBrk="1" hangingPunct="1">
                <a:spcBef>
                  <a:spcPct val="0"/>
                </a:spcBef>
                <a:buFontTx/>
                <a:buNone/>
              </a:pPr>
              <a:t>1</a:t>
            </a:fld>
            <a:endParaRPr lang="en-US" altLang="en-US" sz="1400"/>
          </a:p>
        </p:txBody>
      </p:sp>
      <p:sp>
        <p:nvSpPr>
          <p:cNvPr id="6147" name="Rectangle 2"/>
          <p:cNvSpPr>
            <a:spLocks noGrp="1" noChangeArrowheads="1"/>
          </p:cNvSpPr>
          <p:nvPr>
            <p:ph type="title"/>
          </p:nvPr>
        </p:nvSpPr>
        <p:spPr/>
        <p:txBody>
          <a:bodyPr/>
          <a:lstStyle/>
          <a:p>
            <a:pPr eaLnBrk="1" hangingPunct="1"/>
            <a:r>
              <a:rPr lang="en-US" altLang="en-US"/>
              <a:t>Demonstration</a:t>
            </a:r>
          </a:p>
        </p:txBody>
      </p:sp>
      <p:sp>
        <p:nvSpPr>
          <p:cNvPr id="6148" name="Rectangle 3"/>
          <p:cNvSpPr>
            <a:spLocks noGrp="1" noChangeArrowheads="1"/>
          </p:cNvSpPr>
          <p:nvPr>
            <p:ph type="body" idx="1"/>
          </p:nvPr>
        </p:nvSpPr>
        <p:spPr/>
        <p:txBody>
          <a:bodyPr/>
          <a:lstStyle/>
          <a:p>
            <a:pPr eaLnBrk="1" hangingPunct="1"/>
            <a:r>
              <a:rPr lang="en-US" altLang="en-US" dirty="0">
                <a:hlinkClick r:id="rId2"/>
              </a:rPr>
              <a:t>https://phet.colorado.edu/en/simulation/fluid-pressure-and-flow</a:t>
            </a:r>
            <a:r>
              <a:rPr lang="en-US" alt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10</a:t>
            </a:fld>
            <a:endParaRPr lang="en-US"/>
          </a:p>
        </p:txBody>
      </p:sp>
      <p:pic>
        <p:nvPicPr>
          <p:cNvPr id="7" name="Picture 6"/>
          <p:cNvPicPr>
            <a:picLocks noChangeAspect="1"/>
          </p:cNvPicPr>
          <p:nvPr/>
        </p:nvPicPr>
        <p:blipFill>
          <a:blip r:embed="rId2"/>
          <a:stretch>
            <a:fillRect/>
          </a:stretch>
        </p:blipFill>
        <p:spPr>
          <a:xfrm>
            <a:off x="0" y="1343076"/>
            <a:ext cx="9206662" cy="5178748"/>
          </a:xfrm>
          <a:prstGeom prst="rect">
            <a:avLst/>
          </a:prstGeom>
        </p:spPr>
      </p:pic>
    </p:spTree>
    <p:extLst>
      <p:ext uri="{BB962C8B-B14F-4D97-AF65-F5344CB8AC3E}">
        <p14:creationId xmlns:p14="http://schemas.microsoft.com/office/powerpoint/2010/main" val="2219027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11</a:t>
            </a:fld>
            <a:endParaRPr lang="en-US"/>
          </a:p>
        </p:txBody>
      </p:sp>
      <p:pic>
        <p:nvPicPr>
          <p:cNvPr id="7" name="Picture 6"/>
          <p:cNvPicPr>
            <a:picLocks noChangeAspect="1"/>
          </p:cNvPicPr>
          <p:nvPr/>
        </p:nvPicPr>
        <p:blipFill>
          <a:blip r:embed="rId2"/>
          <a:stretch>
            <a:fillRect/>
          </a:stretch>
        </p:blipFill>
        <p:spPr>
          <a:xfrm>
            <a:off x="0" y="1263820"/>
            <a:ext cx="9144000" cy="5143500"/>
          </a:xfrm>
          <a:prstGeom prst="rect">
            <a:avLst/>
          </a:prstGeom>
        </p:spPr>
      </p:pic>
    </p:spTree>
    <p:extLst>
      <p:ext uri="{BB962C8B-B14F-4D97-AF65-F5344CB8AC3E}">
        <p14:creationId xmlns:p14="http://schemas.microsoft.com/office/powerpoint/2010/main" val="730926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12</a:t>
            </a:fld>
            <a:endParaRPr lang="en-US"/>
          </a:p>
        </p:txBody>
      </p:sp>
      <p:pic>
        <p:nvPicPr>
          <p:cNvPr id="9" name="PH7cbLfxmbM"/>
          <p:cNvPicPr>
            <a:picLocks noGrp="1" noRot="1" noChangeAspect="1"/>
          </p:cNvPicPr>
          <p:nvPr>
            <p:ph idx="1"/>
            <a:videoFile r:link="rId1"/>
          </p:nvPr>
        </p:nvPicPr>
        <p:blipFill>
          <a:blip r:embed="rId3"/>
          <a:stretch>
            <a:fillRect/>
          </a:stretch>
        </p:blipFill>
        <p:spPr>
          <a:xfrm>
            <a:off x="0" y="1193146"/>
            <a:ext cx="9144000" cy="5143500"/>
          </a:xfrm>
          <a:prstGeom prst="rect">
            <a:avLst/>
          </a:prstGeom>
        </p:spPr>
      </p:pic>
    </p:spTree>
    <p:extLst>
      <p:ext uri="{BB962C8B-B14F-4D97-AF65-F5344CB8AC3E}">
        <p14:creationId xmlns:p14="http://schemas.microsoft.com/office/powerpoint/2010/main" val="427026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7E91BB25-C5F5-4D13-98D7-38000220AAE1}" type="slidenum">
              <a:rPr lang="en-US" smtClean="0"/>
              <a:pPr/>
              <a:t>13</a:t>
            </a:fld>
            <a:endParaRPr lang="en-US"/>
          </a:p>
        </p:txBody>
      </p:sp>
      <p:sp>
        <p:nvSpPr>
          <p:cNvPr id="58371" name="Rectangle 2"/>
          <p:cNvSpPr>
            <a:spLocks noGrp="1" noChangeArrowheads="1"/>
          </p:cNvSpPr>
          <p:nvPr>
            <p:ph type="title"/>
          </p:nvPr>
        </p:nvSpPr>
        <p:spPr/>
        <p:txBody>
          <a:bodyPr/>
          <a:lstStyle/>
          <a:p>
            <a:pPr eaLnBrk="1" hangingPunct="1"/>
            <a:r>
              <a:rPr lang="en-US"/>
              <a:t>Question 123.6.3</a:t>
            </a:r>
          </a:p>
        </p:txBody>
      </p:sp>
      <p:sp>
        <p:nvSpPr>
          <p:cNvPr id="58372" name="Rectangle 3"/>
          <p:cNvSpPr>
            <a:spLocks noGrp="1" noChangeArrowheads="1"/>
          </p:cNvSpPr>
          <p:nvPr>
            <p:ph type="body" idx="1"/>
          </p:nvPr>
        </p:nvSpPr>
        <p:spPr/>
        <p:txBody>
          <a:bodyPr/>
          <a:lstStyle/>
          <a:p>
            <a:pPr marL="609600" indent="-609600" eaLnBrk="1" hangingPunct="1">
              <a:lnSpc>
                <a:spcPct val="90000"/>
              </a:lnSpc>
              <a:buFontTx/>
              <a:buNone/>
            </a:pPr>
            <a:r>
              <a:rPr lang="en-US"/>
              <a:t>For the purposes of our class a “streamline” is…</a:t>
            </a:r>
          </a:p>
          <a:p>
            <a:pPr marL="609600" indent="-609600" eaLnBrk="1" hangingPunct="1">
              <a:lnSpc>
                <a:spcPct val="90000"/>
              </a:lnSpc>
              <a:buFontTx/>
              <a:buAutoNum type="alphaLcParenR"/>
            </a:pPr>
            <a:r>
              <a:rPr lang="en-US"/>
              <a:t>A great place to go fishing</a:t>
            </a:r>
          </a:p>
          <a:p>
            <a:pPr marL="609600" indent="-609600" eaLnBrk="1" hangingPunct="1">
              <a:lnSpc>
                <a:spcPct val="90000"/>
              </a:lnSpc>
              <a:buFontTx/>
              <a:buAutoNum type="alphaLcParenR"/>
            </a:pPr>
            <a:r>
              <a:rPr lang="en-US"/>
              <a:t>A line indicating the path taken by a particle under laminar flow</a:t>
            </a:r>
          </a:p>
          <a:p>
            <a:pPr marL="609600" indent="-609600" eaLnBrk="1" hangingPunct="1">
              <a:lnSpc>
                <a:spcPct val="90000"/>
              </a:lnSpc>
              <a:buFontTx/>
              <a:buAutoNum type="alphaLcParenR"/>
            </a:pPr>
            <a:r>
              <a:rPr lang="en-US"/>
              <a:t>A line indicating where the maximum flow velocity will occur</a:t>
            </a:r>
          </a:p>
          <a:p>
            <a:pPr marL="609600" indent="-609600" eaLnBrk="1" hangingPunct="1">
              <a:lnSpc>
                <a:spcPct val="90000"/>
              </a:lnSpc>
              <a:buFontTx/>
              <a:buAutoNum type="alphaLcParenR"/>
            </a:pPr>
            <a:r>
              <a:rPr lang="en-US"/>
              <a:t>A line emanating from a positive charge and terminating at a negative charge.</a:t>
            </a:r>
          </a:p>
        </p:txBody>
      </p:sp>
    </p:spTree>
    <p:extLst>
      <p:ext uri="{BB962C8B-B14F-4D97-AF65-F5344CB8AC3E}">
        <p14:creationId xmlns:p14="http://schemas.microsoft.com/office/powerpoint/2010/main" val="355305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D1B19011-B6D7-43ED-9806-851B35649BAE}" type="slidenum">
              <a:rPr lang="en-US" smtClean="0"/>
              <a:pPr/>
              <a:t>14</a:t>
            </a:fld>
            <a:endParaRPr lang="en-US"/>
          </a:p>
        </p:txBody>
      </p:sp>
      <p:sp>
        <p:nvSpPr>
          <p:cNvPr id="57347" name="Rectangle 2"/>
          <p:cNvSpPr>
            <a:spLocks noGrp="1" noChangeArrowheads="1"/>
          </p:cNvSpPr>
          <p:nvPr>
            <p:ph type="title"/>
          </p:nvPr>
        </p:nvSpPr>
        <p:spPr/>
        <p:txBody>
          <a:bodyPr/>
          <a:lstStyle/>
          <a:p>
            <a:pPr eaLnBrk="1" hangingPunct="1"/>
            <a:r>
              <a:rPr lang="en-US"/>
              <a:t>Question 123.6.2</a:t>
            </a:r>
          </a:p>
        </p:txBody>
      </p:sp>
      <p:sp>
        <p:nvSpPr>
          <p:cNvPr id="57348" name="Rectangle 3"/>
          <p:cNvSpPr>
            <a:spLocks noGrp="1" noChangeArrowheads="1"/>
          </p:cNvSpPr>
          <p:nvPr>
            <p:ph type="body" idx="1"/>
          </p:nvPr>
        </p:nvSpPr>
        <p:spPr/>
        <p:txBody>
          <a:bodyPr/>
          <a:lstStyle/>
          <a:p>
            <a:pPr marL="609600" indent="-609600" eaLnBrk="1" hangingPunct="1">
              <a:buFontTx/>
              <a:buNone/>
            </a:pPr>
            <a:r>
              <a:rPr lang="en-US"/>
              <a:t>Which material has the highest viscosity?</a:t>
            </a:r>
          </a:p>
          <a:p>
            <a:pPr marL="609600" indent="-609600" eaLnBrk="1" hangingPunct="1">
              <a:buFontTx/>
              <a:buAutoNum type="alphaLcParenR"/>
            </a:pPr>
            <a:r>
              <a:rPr lang="en-US"/>
              <a:t>Honey</a:t>
            </a:r>
          </a:p>
          <a:p>
            <a:pPr marL="609600" indent="-609600" eaLnBrk="1" hangingPunct="1">
              <a:buFontTx/>
              <a:buAutoNum type="alphaLcParenR"/>
            </a:pPr>
            <a:r>
              <a:rPr lang="en-US"/>
              <a:t>10wt-motor oil</a:t>
            </a:r>
          </a:p>
          <a:p>
            <a:pPr marL="609600" indent="-609600" eaLnBrk="1" hangingPunct="1">
              <a:buFontTx/>
              <a:buAutoNum type="alphaLcParenR"/>
            </a:pPr>
            <a:r>
              <a:rPr lang="en-US"/>
              <a:t>Whole blood</a:t>
            </a:r>
          </a:p>
          <a:p>
            <a:pPr marL="609600" indent="-609600" eaLnBrk="1" hangingPunct="1">
              <a:buFontTx/>
              <a:buAutoNum type="alphaLcParenR"/>
            </a:pPr>
            <a:r>
              <a:rPr lang="en-US"/>
              <a:t>Water</a:t>
            </a:r>
          </a:p>
          <a:p>
            <a:pPr marL="609600" indent="-609600" eaLnBrk="1" hangingPunct="1">
              <a:buFontTx/>
              <a:buNone/>
            </a:pPr>
            <a:endParaRPr lang="en-US"/>
          </a:p>
          <a:p>
            <a:pPr marL="609600" indent="-609600" eaLnBrk="1" hangingPunct="1">
              <a:buFontTx/>
              <a:buAutoNum type="alphaLcParenR"/>
            </a:pPr>
            <a:endParaRPr lang="en-US"/>
          </a:p>
        </p:txBody>
      </p:sp>
    </p:spTree>
    <p:extLst>
      <p:ext uri="{BB962C8B-B14F-4D97-AF65-F5344CB8AC3E}">
        <p14:creationId xmlns:p14="http://schemas.microsoft.com/office/powerpoint/2010/main" val="2381512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21ECF6F-86AE-4F1C-8953-9B48F86B0A88}" type="slidenum">
              <a:rPr lang="en-US" altLang="en-US" sz="1400" smtClean="0"/>
              <a:pPr eaLnBrk="1" hangingPunct="1">
                <a:spcBef>
                  <a:spcPct val="0"/>
                </a:spcBef>
                <a:buFontTx/>
                <a:buNone/>
              </a:pPr>
              <a:t>15</a:t>
            </a:fld>
            <a:endParaRPr lang="en-US" altLang="en-US" sz="1400"/>
          </a:p>
        </p:txBody>
      </p:sp>
      <p:sp>
        <p:nvSpPr>
          <p:cNvPr id="2051" name="Rectangle 2"/>
          <p:cNvSpPr>
            <a:spLocks noGrp="1" noChangeArrowheads="1"/>
          </p:cNvSpPr>
          <p:nvPr>
            <p:ph type="title"/>
          </p:nvPr>
        </p:nvSpPr>
        <p:spPr/>
        <p:txBody>
          <a:bodyPr/>
          <a:lstStyle/>
          <a:p>
            <a:pPr eaLnBrk="1" hangingPunct="1"/>
            <a:r>
              <a:rPr lang="en-US" altLang="en-US"/>
              <a:t>Definitions</a:t>
            </a:r>
          </a:p>
        </p:txBody>
      </p:sp>
      <p:sp>
        <p:nvSpPr>
          <p:cNvPr id="2052" name="Rectangle 3"/>
          <p:cNvSpPr>
            <a:spLocks noGrp="1" noChangeArrowheads="1"/>
          </p:cNvSpPr>
          <p:nvPr>
            <p:ph type="body" idx="1"/>
          </p:nvPr>
        </p:nvSpPr>
        <p:spPr/>
        <p:txBody>
          <a:bodyPr/>
          <a:lstStyle/>
          <a:p>
            <a:pPr eaLnBrk="1" hangingPunct="1">
              <a:lnSpc>
                <a:spcPct val="90000"/>
              </a:lnSpc>
            </a:pPr>
            <a:r>
              <a:rPr lang="en-US" altLang="en-US" sz="2400" b="1"/>
              <a:t>Definition</a:t>
            </a:r>
            <a:r>
              <a:rPr lang="en-US" altLang="en-US" sz="2400"/>
              <a:t> </a:t>
            </a:r>
            <a:r>
              <a:rPr lang="en-US" altLang="en-US" sz="2400" b="1" i="1"/>
              <a:t>Laminar</a:t>
            </a:r>
            <a:r>
              <a:rPr lang="en-US" altLang="en-US" sz="2400" i="1"/>
              <a:t>: </a:t>
            </a:r>
          </a:p>
          <a:p>
            <a:pPr lvl="1" eaLnBrk="1" hangingPunct="1">
              <a:lnSpc>
                <a:spcPct val="90000"/>
              </a:lnSpc>
            </a:pPr>
            <a:r>
              <a:rPr lang="en-US" altLang="en-US" sz="2000" i="1"/>
              <a:t>Steady flow, if each particle of the fluid follows a smooth path, such that the paths of the different particles never cross each other.</a:t>
            </a:r>
            <a:endParaRPr lang="en-US" altLang="en-US" sz="2000"/>
          </a:p>
          <a:p>
            <a:pPr eaLnBrk="1" hangingPunct="1">
              <a:lnSpc>
                <a:spcPct val="90000"/>
              </a:lnSpc>
            </a:pPr>
            <a:r>
              <a:rPr lang="en-US" altLang="en-US" sz="2400"/>
              <a:t> </a:t>
            </a:r>
            <a:r>
              <a:rPr lang="en-US" altLang="en-US" sz="2400" b="1"/>
              <a:t>Definition </a:t>
            </a:r>
            <a:r>
              <a:rPr lang="en-US" altLang="en-US" sz="2400" b="1" i="1"/>
              <a:t>Turbulent</a:t>
            </a:r>
            <a:r>
              <a:rPr lang="en-US" altLang="en-US" sz="2400" i="1"/>
              <a:t>: </a:t>
            </a:r>
          </a:p>
          <a:p>
            <a:pPr lvl="1" eaLnBrk="1" hangingPunct="1">
              <a:lnSpc>
                <a:spcPct val="90000"/>
              </a:lnSpc>
            </a:pPr>
            <a:r>
              <a:rPr lang="en-US" altLang="en-US" sz="2000" i="1"/>
              <a:t>non-laminar flow characterized by whirlpool or eddy regions</a:t>
            </a:r>
            <a:endParaRPr lang="en-US" altLang="en-US" sz="2000"/>
          </a:p>
          <a:p>
            <a:pPr eaLnBrk="1" hangingPunct="1">
              <a:lnSpc>
                <a:spcPct val="90000"/>
              </a:lnSpc>
            </a:pPr>
            <a:r>
              <a:rPr lang="en-US" altLang="en-US" sz="2400"/>
              <a:t> </a:t>
            </a:r>
            <a:r>
              <a:rPr lang="en-US" altLang="en-US" sz="2400" b="1"/>
              <a:t>Definition </a:t>
            </a:r>
            <a:r>
              <a:rPr lang="en-US" altLang="en-US" sz="2400" b="1" i="1"/>
              <a:t>Viscosity</a:t>
            </a:r>
            <a:r>
              <a:rPr lang="en-US" altLang="en-US" sz="2400" i="1"/>
              <a:t>: </a:t>
            </a:r>
          </a:p>
          <a:p>
            <a:pPr lvl="1" eaLnBrk="1" hangingPunct="1">
              <a:lnSpc>
                <a:spcPct val="90000"/>
              </a:lnSpc>
            </a:pPr>
            <a:r>
              <a:rPr lang="en-US" altLang="en-US" sz="2000" i="1"/>
              <a:t>term describing the internal friction of a fluid (Honey is more viscos than water)</a:t>
            </a:r>
            <a:endParaRPr lang="en-US" altLang="en-US" sz="2000"/>
          </a:p>
          <a:p>
            <a:pPr eaLnBrk="1" hangingPunct="1">
              <a:lnSpc>
                <a:spcPct val="90000"/>
              </a:lnSpc>
            </a:pPr>
            <a:r>
              <a:rPr lang="en-US" altLang="en-US" sz="2400"/>
              <a:t> </a:t>
            </a:r>
            <a:r>
              <a:rPr lang="en-US" altLang="en-US" sz="2400" b="1"/>
              <a:t>Definition </a:t>
            </a:r>
            <a:r>
              <a:rPr lang="en-US" altLang="en-US" sz="2400" b="1" i="1"/>
              <a:t>irrotational</a:t>
            </a:r>
            <a:r>
              <a:rPr lang="en-US" altLang="en-US" sz="2400" i="1"/>
              <a:t>: </a:t>
            </a:r>
          </a:p>
          <a:p>
            <a:pPr lvl="1" eaLnBrk="1" hangingPunct="1">
              <a:lnSpc>
                <a:spcPct val="90000"/>
              </a:lnSpc>
            </a:pPr>
            <a:r>
              <a:rPr lang="en-US" altLang="en-US" sz="2000" i="1"/>
              <a:t>flow having no angular momentum</a:t>
            </a:r>
          </a:p>
          <a:p>
            <a:pPr lvl="1" eaLnBrk="1" hangingPunct="1">
              <a:lnSpc>
                <a:spcPct val="90000"/>
              </a:lnSpc>
            </a:pPr>
            <a:r>
              <a:rPr lang="en-US" altLang="en-US" sz="2000" b="1" i="1"/>
              <a:t>Definition streamline:</a:t>
            </a:r>
            <a:r>
              <a:rPr lang="en-US" altLang="en-US" sz="2000" i="1"/>
              <a:t> </a:t>
            </a:r>
          </a:p>
          <a:p>
            <a:pPr lvl="1" eaLnBrk="1" hangingPunct="1">
              <a:lnSpc>
                <a:spcPct val="90000"/>
              </a:lnSpc>
            </a:pPr>
            <a:r>
              <a:rPr lang="en-US" altLang="en-US" sz="2000" i="1"/>
              <a:t>a line indicating the path taken by a particle under steady flow</a:t>
            </a:r>
          </a:p>
        </p:txBody>
      </p:sp>
    </p:spTree>
    <p:extLst>
      <p:ext uri="{BB962C8B-B14F-4D97-AF65-F5344CB8AC3E}">
        <p14:creationId xmlns:p14="http://schemas.microsoft.com/office/powerpoint/2010/main" val="33865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6"/>
          <p:cNvSpPr>
            <a:spLocks noGrp="1"/>
          </p:cNvSpPr>
          <p:nvPr>
            <p:ph type="sldNum" sz="quarter" idx="12"/>
          </p:nvPr>
        </p:nvSpPr>
        <p:spPr>
          <a:noFill/>
        </p:spPr>
        <p:txBody>
          <a:bodyPr/>
          <a:lstStyle/>
          <a:p>
            <a:fld id="{E648A059-3A53-4B8C-8738-D53974771890}" type="slidenum">
              <a:rPr lang="en-US" smtClean="0"/>
              <a:pPr/>
              <a:t>16</a:t>
            </a:fld>
            <a:endParaRPr lang="en-US"/>
          </a:p>
        </p:txBody>
      </p:sp>
      <p:sp>
        <p:nvSpPr>
          <p:cNvPr id="59395" name="Rectangle 2"/>
          <p:cNvSpPr>
            <a:spLocks noGrp="1" noChangeArrowheads="1"/>
          </p:cNvSpPr>
          <p:nvPr>
            <p:ph type="title"/>
          </p:nvPr>
        </p:nvSpPr>
        <p:spPr/>
        <p:txBody>
          <a:bodyPr/>
          <a:lstStyle/>
          <a:p>
            <a:pPr eaLnBrk="1" hangingPunct="1"/>
            <a:r>
              <a:rPr lang="en-US"/>
              <a:t>Question 123.6.4</a:t>
            </a:r>
          </a:p>
        </p:txBody>
      </p:sp>
      <p:sp>
        <p:nvSpPr>
          <p:cNvPr id="59396" name="Rectangle 3"/>
          <p:cNvSpPr>
            <a:spLocks noGrp="1" noChangeArrowheads="1"/>
          </p:cNvSpPr>
          <p:nvPr>
            <p:ph type="body" sz="half" idx="1"/>
          </p:nvPr>
        </p:nvSpPr>
        <p:spPr>
          <a:xfrm>
            <a:off x="327025" y="1295400"/>
            <a:ext cx="4038600" cy="4525963"/>
          </a:xfrm>
        </p:spPr>
        <p:txBody>
          <a:bodyPr/>
          <a:lstStyle/>
          <a:p>
            <a:pPr eaLnBrk="1" hangingPunct="1">
              <a:lnSpc>
                <a:spcPct val="80000"/>
              </a:lnSpc>
              <a:buFontTx/>
              <a:buNone/>
            </a:pPr>
            <a:r>
              <a:rPr lang="en-US"/>
              <a:t>You attach a nozzle to your hose to water your garden. The water now shoots out of the hose farther. Why might that be so? </a:t>
            </a:r>
          </a:p>
        </p:txBody>
      </p:sp>
      <p:sp>
        <p:nvSpPr>
          <p:cNvPr id="59397" name="Rectangle 4"/>
          <p:cNvSpPr>
            <a:spLocks noGrp="1" noChangeArrowheads="1"/>
          </p:cNvSpPr>
          <p:nvPr>
            <p:ph type="body" sz="half" idx="2"/>
          </p:nvPr>
        </p:nvSpPr>
        <p:spPr>
          <a:xfrm>
            <a:off x="4533900" y="1238250"/>
            <a:ext cx="4038600" cy="5307013"/>
          </a:xfrm>
        </p:spPr>
        <p:txBody>
          <a:bodyPr/>
          <a:lstStyle/>
          <a:p>
            <a:pPr marL="533400" indent="-533400" eaLnBrk="1" hangingPunct="1">
              <a:lnSpc>
                <a:spcPct val="80000"/>
              </a:lnSpc>
              <a:buFontTx/>
              <a:buAutoNum type="alphaLcParenR"/>
            </a:pPr>
            <a:r>
              <a:rPr lang="en-US" sz="2300"/>
              <a:t>The inner part of the nozzle probably has a smaller diameter than the hose, so the velocity of the water increases in the nozzle</a:t>
            </a:r>
          </a:p>
          <a:p>
            <a:pPr marL="533400" indent="-533400" eaLnBrk="1" hangingPunct="1">
              <a:lnSpc>
                <a:spcPct val="80000"/>
              </a:lnSpc>
              <a:buFontTx/>
              <a:buAutoNum type="alphaLcParenR"/>
            </a:pPr>
            <a:r>
              <a:rPr lang="en-US" sz="2300"/>
              <a:t>The nozzle probably has a bigger inner diameter than the hose, so the pressure increases in the nozzle causing a larger force on the water as it exits</a:t>
            </a:r>
          </a:p>
          <a:p>
            <a:pPr marL="533400" indent="-533400" eaLnBrk="1" hangingPunct="1">
              <a:lnSpc>
                <a:spcPct val="80000"/>
              </a:lnSpc>
              <a:buFontTx/>
              <a:buAutoNum type="alphaLcParenR"/>
            </a:pPr>
            <a:r>
              <a:rPr lang="en-US" sz="2300"/>
              <a:t>The nozzle probably has a small pump inside that increases the water pressure</a:t>
            </a:r>
          </a:p>
        </p:txBody>
      </p:sp>
    </p:spTree>
    <p:extLst>
      <p:ext uri="{BB962C8B-B14F-4D97-AF65-F5344CB8AC3E}">
        <p14:creationId xmlns:p14="http://schemas.microsoft.com/office/powerpoint/2010/main" val="149947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39281" y="2114582"/>
            <a:ext cx="2858080" cy="3126753"/>
            <a:chOff x="4104595" y="1788011"/>
            <a:chExt cx="2858080" cy="3126753"/>
          </a:xfrm>
        </p:grpSpPr>
        <p:sp>
          <p:nvSpPr>
            <p:cNvPr id="20" name="Freeform 19"/>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9"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0"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3"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4"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5"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 name="Rectangle 7"/>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5"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7"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6" name="Freeform 15"/>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9"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grpSp>
        <p:nvGrpSpPr>
          <p:cNvPr id="26" name="Group 25"/>
          <p:cNvGrpSpPr/>
          <p:nvPr/>
        </p:nvGrpSpPr>
        <p:grpSpPr>
          <a:xfrm>
            <a:off x="2285998" y="2390503"/>
            <a:ext cx="1052836" cy="2876952"/>
            <a:chOff x="1271541" y="2207348"/>
            <a:chExt cx="1216138" cy="3815140"/>
          </a:xfrm>
          <a:solidFill>
            <a:schemeClr val="tx2">
              <a:lumMod val="50000"/>
            </a:schemeClr>
          </a:solidFill>
        </p:grpSpPr>
        <p:sp>
          <p:nvSpPr>
            <p:cNvPr id="2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3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3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3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33" name="Rectangle 3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3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36"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37" name="Rectangle 36"/>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38"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39"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40"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41"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42" name="Rectangle 41"/>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43"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44" name="TextBox 43"/>
          <p:cNvSpPr txBox="1"/>
          <p:nvPr/>
        </p:nvSpPr>
        <p:spPr>
          <a:xfrm>
            <a:off x="2194560" y="5353594"/>
            <a:ext cx="1308371" cy="369332"/>
          </a:xfrm>
          <a:prstGeom prst="rect">
            <a:avLst/>
          </a:prstGeom>
          <a:noFill/>
        </p:spPr>
        <p:txBody>
          <a:bodyPr wrap="none" rtlCol="0">
            <a:spAutoFit/>
          </a:bodyPr>
          <a:lstStyle/>
          <a:p>
            <a:r>
              <a:rPr lang="en-US" dirty="0"/>
              <a:t>Normal Guy</a:t>
            </a:r>
          </a:p>
        </p:txBody>
      </p:sp>
      <p:sp>
        <p:nvSpPr>
          <p:cNvPr id="46" name="TextBox 45"/>
          <p:cNvSpPr txBox="1"/>
          <p:nvPr/>
        </p:nvSpPr>
        <p:spPr>
          <a:xfrm>
            <a:off x="5586548" y="5353594"/>
            <a:ext cx="1154483" cy="369332"/>
          </a:xfrm>
          <a:prstGeom prst="rect">
            <a:avLst/>
          </a:prstGeom>
          <a:noFill/>
        </p:spPr>
        <p:txBody>
          <a:bodyPr wrap="none" rtlCol="0">
            <a:spAutoFit/>
          </a:bodyPr>
          <a:lstStyle/>
          <a:p>
            <a:r>
              <a:rPr lang="en-US" dirty="0"/>
              <a:t>Super Guy</a:t>
            </a:r>
          </a:p>
        </p:txBody>
      </p:sp>
    </p:spTree>
    <p:extLst>
      <p:ext uri="{BB962C8B-B14F-4D97-AF65-F5344CB8AC3E}">
        <p14:creationId xmlns:p14="http://schemas.microsoft.com/office/powerpoint/2010/main" val="1234719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94971" y="217714"/>
            <a:ext cx="5646058" cy="3062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616892" y="1071155"/>
            <a:ext cx="5238206" cy="5786845"/>
            <a:chOff x="1616892" y="1071155"/>
            <a:chExt cx="5238206" cy="5786845"/>
          </a:xfrm>
        </p:grpSpPr>
        <p:pic>
          <p:nvPicPr>
            <p:cNvPr id="205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128" name="Rectangle 127"/>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flipH="1">
              <a:off x="3079727" y="5175195"/>
              <a:ext cx="1357790" cy="542365"/>
              <a:chOff x="816993" y="4693022"/>
              <a:chExt cx="1357790" cy="542365"/>
            </a:xfrm>
          </p:grpSpPr>
          <p:sp>
            <p:nvSpPr>
              <p:cNvPr id="56" name="Rectangle 55"/>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flipH="1">
              <a:off x="3137998" y="3875312"/>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223163" y="2561989"/>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8" name="Group 2047"/>
            <p:cNvGrpSpPr/>
            <p:nvPr/>
          </p:nvGrpSpPr>
          <p:grpSpPr>
            <a:xfrm>
              <a:off x="3715016" y="5686182"/>
              <a:ext cx="268942" cy="603269"/>
              <a:chOff x="689354" y="3076303"/>
              <a:chExt cx="1317005" cy="2892341"/>
            </a:xfrm>
          </p:grpSpPr>
          <p:sp>
            <p:nvSpPr>
              <p:cNvPr id="69"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0"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1"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2"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3" name="Rectangle 72"/>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4"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Rectangle 75"/>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7"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80"/>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53" name="Rectangle 52"/>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5758968" y="6197173"/>
              <a:ext cx="228602" cy="547538"/>
              <a:chOff x="1271541" y="2207348"/>
              <a:chExt cx="1216138" cy="3815140"/>
            </a:xfrm>
            <a:solidFill>
              <a:schemeClr val="tx2">
                <a:lumMod val="50000"/>
              </a:schemeClr>
            </a:solidFill>
          </p:grpSpPr>
          <p:sp>
            <p:nvSpPr>
              <p:cNvPr id="85"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86"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87"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88"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89" name="Rectangle 88"/>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0"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1"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2" name="Rectangle 91"/>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3"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5"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96"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97" name="Rectangle 96"/>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98"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2049" name="Freeform 2048"/>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32" name="Rectangle 31"/>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6230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123.6.4.5</a:t>
            </a:r>
          </a:p>
        </p:txBody>
      </p:sp>
      <p:sp>
        <p:nvSpPr>
          <p:cNvPr id="3" name="Content Placeholder 2"/>
          <p:cNvSpPr>
            <a:spLocks noGrp="1"/>
          </p:cNvSpPr>
          <p:nvPr>
            <p:ph sz="half" idx="1"/>
          </p:nvPr>
        </p:nvSpPr>
        <p:spPr/>
        <p:txBody>
          <a:bodyPr/>
          <a:lstStyle/>
          <a:p>
            <a:pPr marL="0" indent="0">
              <a:buNone/>
            </a:pPr>
            <a:r>
              <a:rPr lang="en-US" dirty="0"/>
              <a:t>Super Guy and Normal Guy go from ground level to the top of a tall building. Which guy has done more work?</a:t>
            </a:r>
          </a:p>
          <a:p>
            <a:pPr marL="514350" indent="-514350">
              <a:buAutoNum type="alphaLcParenR"/>
            </a:pPr>
            <a:r>
              <a:rPr lang="en-US" dirty="0"/>
              <a:t>Super Guy</a:t>
            </a:r>
          </a:p>
          <a:p>
            <a:pPr marL="514350" indent="-514350">
              <a:buAutoNum type="alphaLcParenR"/>
            </a:pPr>
            <a:r>
              <a:rPr lang="en-US" dirty="0"/>
              <a:t>Normal Guy</a:t>
            </a:r>
          </a:p>
          <a:p>
            <a:pPr marL="514350" indent="-514350">
              <a:buAutoNum type="alphaLcParenR"/>
            </a:pPr>
            <a:r>
              <a:rPr lang="en-US" dirty="0"/>
              <a:t>Both the same</a:t>
            </a:r>
          </a:p>
        </p:txBody>
      </p:sp>
      <p:sp>
        <p:nvSpPr>
          <p:cNvPr id="5" name="Slide Number Placeholder 4"/>
          <p:cNvSpPr>
            <a:spLocks noGrp="1"/>
          </p:cNvSpPr>
          <p:nvPr>
            <p:ph type="sldNum" sz="quarter" idx="12"/>
          </p:nvPr>
        </p:nvSpPr>
        <p:spPr/>
        <p:txBody>
          <a:bodyPr/>
          <a:lstStyle/>
          <a:p>
            <a:pPr>
              <a:defRPr/>
            </a:pPr>
            <a:fld id="{B1FAC045-A2BD-494E-A302-A17DACBEC634}" type="slidenum">
              <a:rPr lang="en-US" smtClean="0"/>
              <a:pPr>
                <a:defRPr/>
              </a:pPr>
              <a:t>19</a:t>
            </a:fld>
            <a:endParaRPr lang="en-US"/>
          </a:p>
        </p:txBody>
      </p:sp>
      <p:grpSp>
        <p:nvGrpSpPr>
          <p:cNvPr id="130" name="Group 129"/>
          <p:cNvGrpSpPr/>
          <p:nvPr/>
        </p:nvGrpSpPr>
        <p:grpSpPr>
          <a:xfrm>
            <a:off x="5332549" y="1611086"/>
            <a:ext cx="3013165" cy="3984171"/>
            <a:chOff x="1616892" y="1071155"/>
            <a:chExt cx="5238206" cy="5786845"/>
          </a:xfrm>
        </p:grpSpPr>
        <p:pic>
          <p:nvPicPr>
            <p:cNvPr id="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58" t="16605" r="-558" b="25816"/>
            <a:stretch/>
          </p:blipFill>
          <p:spPr bwMode="auto">
            <a:xfrm flipH="1">
              <a:off x="2500718" y="1319348"/>
              <a:ext cx="2342697" cy="470263"/>
            </a:xfrm>
            <a:prstGeom prst="rect">
              <a:avLst/>
            </a:prstGeom>
            <a:solidFill>
              <a:schemeClr val="bg1">
                <a:alpha val="79000"/>
              </a:schemeClr>
            </a:solidFill>
            <a:ln>
              <a:noFill/>
            </a:ln>
            <a:effectLst/>
          </p:spPr>
        </p:pic>
        <p:sp>
          <p:nvSpPr>
            <p:cNvPr id="7" name="Rectangle 6"/>
            <p:cNvSpPr/>
            <p:nvPr/>
          </p:nvSpPr>
          <p:spPr>
            <a:xfrm rot="18892869">
              <a:off x="2766288"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95547" y="1487638"/>
              <a:ext cx="1943368" cy="668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13593565">
              <a:off x="2790099" y="165908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18892869">
              <a:off x="3504476" y="1640039"/>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3593565">
              <a:off x="3528287" y="1649564"/>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892869">
              <a:off x="4299813" y="1644801"/>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13593565">
              <a:off x="4323624" y="1654326"/>
              <a:ext cx="380181" cy="5813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57418" y="1815737"/>
              <a:ext cx="2534194" cy="491163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16892" y="6740434"/>
              <a:ext cx="5238206" cy="11756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1330" y="6254903"/>
              <a:ext cx="438785" cy="477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eform 16"/>
            <p:cNvSpPr/>
            <p:nvPr/>
          </p:nvSpPr>
          <p:spPr>
            <a:xfrm>
              <a:off x="4686663" y="1515291"/>
              <a:ext cx="1810885" cy="4872446"/>
            </a:xfrm>
            <a:custGeom>
              <a:avLst/>
              <a:gdLst>
                <a:gd name="connsiteX0" fmla="*/ 1802675 w 1810885"/>
                <a:gd name="connsiteY0" fmla="*/ 4872446 h 4872446"/>
                <a:gd name="connsiteX1" fmla="*/ 1789612 w 1810885"/>
                <a:gd name="connsiteY1" fmla="*/ 2873829 h 4872446"/>
                <a:gd name="connsiteX2" fmla="*/ 1619795 w 1810885"/>
                <a:gd name="connsiteY2" fmla="*/ 600892 h 4872446"/>
                <a:gd name="connsiteX3" fmla="*/ 0 w 1810885"/>
                <a:gd name="connsiteY3" fmla="*/ 0 h 4872446"/>
              </a:gdLst>
              <a:ahLst/>
              <a:cxnLst>
                <a:cxn ang="0">
                  <a:pos x="connsiteX0" y="connsiteY0"/>
                </a:cxn>
                <a:cxn ang="0">
                  <a:pos x="connsiteX1" y="connsiteY1"/>
                </a:cxn>
                <a:cxn ang="0">
                  <a:pos x="connsiteX2" y="connsiteY2"/>
                </a:cxn>
                <a:cxn ang="0">
                  <a:pos x="connsiteX3" y="connsiteY3"/>
                </a:cxn>
              </a:cxnLst>
              <a:rect l="l" t="t" r="r" b="b"/>
              <a:pathLst>
                <a:path w="1810885" h="4872446">
                  <a:moveTo>
                    <a:pt x="1802675" y="4872446"/>
                  </a:moveTo>
                  <a:cubicBezTo>
                    <a:pt x="1811383" y="4229100"/>
                    <a:pt x="1820092" y="3585755"/>
                    <a:pt x="1789612" y="2873829"/>
                  </a:cubicBezTo>
                  <a:cubicBezTo>
                    <a:pt x="1759132" y="2161903"/>
                    <a:pt x="1918064" y="1079863"/>
                    <a:pt x="1619795" y="600892"/>
                  </a:cubicBezTo>
                  <a:cubicBezTo>
                    <a:pt x="1321526" y="121920"/>
                    <a:pt x="660763" y="60960"/>
                    <a:pt x="0" y="0"/>
                  </a:cubicBezTo>
                </a:path>
              </a:pathLst>
            </a:cu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93041" y="588789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270830" y="5220020"/>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9780565">
              <a:off x="3156153" y="5556081"/>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1819435" flipH="1">
              <a:off x="3133741" y="488821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751312" y="457456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342548" y="3893245"/>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780565">
              <a:off x="3227871" y="4229306"/>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1819435" flipH="1">
              <a:off x="3205459" y="3574880"/>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823030" y="3261231"/>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360476" y="2593362"/>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9780565">
              <a:off x="3245799" y="2929423"/>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19435" flipH="1">
              <a:off x="3196494" y="2274997"/>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14065" y="1961348"/>
              <a:ext cx="551329" cy="10757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1819435" flipH="1">
              <a:off x="3138223" y="6210504"/>
              <a:ext cx="1298069" cy="11234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746830" y="56189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141277" y="562343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697524" y="560998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805100" y="43056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99547" y="431010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755794" y="4296655"/>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76817" y="297884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271264" y="298332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827511" y="2969879"/>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27711" y="23378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822158" y="23423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378405" y="23289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4405300" y="36332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799747" y="36377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55994" y="36243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369441" y="4928666"/>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763888" y="493314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320135" y="4919702"/>
              <a:ext cx="551329" cy="49306"/>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1820704">
              <a:off x="3129035" y="4627718"/>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02959" y="455214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037747" y="4812124"/>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1820704">
              <a:off x="3241093" y="3314389"/>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715017" y="323881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149805" y="3498795"/>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665711" y="1938937"/>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100499" y="21989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602958" y="5856513"/>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037746" y="6116489"/>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flipH="1">
              <a:off x="3079727" y="5175195"/>
              <a:ext cx="1357790" cy="542365"/>
              <a:chOff x="816993" y="4693022"/>
              <a:chExt cx="1357790" cy="542365"/>
            </a:xfrm>
          </p:grpSpPr>
          <p:sp>
            <p:nvSpPr>
              <p:cNvPr id="61" name="Rectangle 60"/>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flipH="1">
              <a:off x="3137998" y="3875312"/>
              <a:ext cx="1357790" cy="542365"/>
              <a:chOff x="816993" y="4693022"/>
              <a:chExt cx="1357790" cy="542365"/>
            </a:xfrm>
          </p:grpSpPr>
          <p:sp>
            <p:nvSpPr>
              <p:cNvPr id="65" name="Rectangle 64"/>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flipH="1">
              <a:off x="3223163" y="2561989"/>
              <a:ext cx="1357790" cy="542365"/>
              <a:chOff x="816993" y="4693022"/>
              <a:chExt cx="1357790" cy="542365"/>
            </a:xfrm>
          </p:grpSpPr>
          <p:sp>
            <p:nvSpPr>
              <p:cNvPr id="69" name="Rectangle 68"/>
              <p:cNvSpPr/>
              <p:nvPr/>
            </p:nvSpPr>
            <p:spPr>
              <a:xfrm rot="1820704">
                <a:off x="816993" y="4768592"/>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290917" y="4693022"/>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725705" y="495299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3715016" y="5686182"/>
              <a:ext cx="268942" cy="603269"/>
              <a:chOff x="689354" y="3076303"/>
              <a:chExt cx="1317005" cy="2892341"/>
            </a:xfrm>
          </p:grpSpPr>
          <p:sp>
            <p:nvSpPr>
              <p:cNvPr id="73" name="Oval 12"/>
              <p:cNvSpPr>
                <a:spLocks noChangeArrowheads="1"/>
              </p:cNvSpPr>
              <p:nvPr/>
            </p:nvSpPr>
            <p:spPr bwMode="auto">
              <a:xfrm flipH="1">
                <a:off x="1350437" y="3567928"/>
                <a:ext cx="364198" cy="1056067"/>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74" name="Rectangle 14"/>
              <p:cNvSpPr>
                <a:spLocks noChangeArrowheads="1"/>
              </p:cNvSpPr>
              <p:nvPr/>
            </p:nvSpPr>
            <p:spPr bwMode="auto">
              <a:xfrm rot="425131" flipH="1">
                <a:off x="1841642" y="4006962"/>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5" name="Rectangle 17"/>
              <p:cNvSpPr>
                <a:spLocks noChangeArrowheads="1"/>
              </p:cNvSpPr>
              <p:nvPr/>
            </p:nvSpPr>
            <p:spPr bwMode="auto">
              <a:xfrm flipH="1">
                <a:off x="689354" y="5419657"/>
                <a:ext cx="388629" cy="15488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6" name="Oval 11"/>
              <p:cNvSpPr>
                <a:spLocks noChangeArrowheads="1"/>
              </p:cNvSpPr>
              <p:nvPr/>
            </p:nvSpPr>
            <p:spPr bwMode="auto">
              <a:xfrm flipH="1">
                <a:off x="1290787" y="3076303"/>
                <a:ext cx="430166" cy="521942"/>
              </a:xfrm>
              <a:prstGeom prst="ellipse">
                <a:avLst/>
              </a:prstGeom>
              <a:solidFill>
                <a:schemeClr val="tx2">
                  <a:lumMod val="50000"/>
                </a:schemeClr>
              </a:solidFill>
              <a:ln w="9525" algn="ctr">
                <a:solidFill>
                  <a:schemeClr val="bg1"/>
                </a:solidFill>
                <a:round/>
                <a:headEnd/>
                <a:tailEnd/>
              </a:ln>
            </p:spPr>
            <p:txBody>
              <a:bodyPr wrap="none" anchor="ctr"/>
              <a:lstStyle/>
              <a:p>
                <a:endParaRPr lang="en-US" dirty="0"/>
              </a:p>
            </p:txBody>
          </p:sp>
          <p:sp>
            <p:nvSpPr>
              <p:cNvPr id="77" name="Rectangle 76"/>
              <p:cNvSpPr>
                <a:spLocks noChangeArrowheads="1"/>
              </p:cNvSpPr>
              <p:nvPr/>
            </p:nvSpPr>
            <p:spPr bwMode="auto">
              <a:xfrm rot="8649417" flipH="1">
                <a:off x="1699536" y="3602366"/>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8" name="Rectangle 15"/>
              <p:cNvSpPr>
                <a:spLocks noChangeArrowheads="1"/>
              </p:cNvSpPr>
              <p:nvPr/>
            </p:nvSpPr>
            <p:spPr bwMode="auto">
              <a:xfrm rot="20522501" flipH="1">
                <a:off x="1574718" y="4426741"/>
                <a:ext cx="207525" cy="76854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79" name="Rectangle 15"/>
              <p:cNvSpPr>
                <a:spLocks noChangeArrowheads="1"/>
              </p:cNvSpPr>
              <p:nvPr/>
            </p:nvSpPr>
            <p:spPr bwMode="auto">
              <a:xfrm rot="20814809" flipH="1">
                <a:off x="1767725" y="5090117"/>
                <a:ext cx="204776" cy="86790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0" name="Rectangle 79"/>
              <p:cNvSpPr>
                <a:spLocks noChangeArrowheads="1"/>
              </p:cNvSpPr>
              <p:nvPr/>
            </p:nvSpPr>
            <p:spPr bwMode="auto">
              <a:xfrm rot="335058" flipH="1">
                <a:off x="1641720" y="5823414"/>
                <a:ext cx="311787" cy="14523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1" name="Rectangle 15"/>
              <p:cNvSpPr>
                <a:spLocks noChangeArrowheads="1"/>
              </p:cNvSpPr>
              <p:nvPr/>
            </p:nvSpPr>
            <p:spPr bwMode="auto">
              <a:xfrm rot="3898404" flipH="1">
                <a:off x="1147925" y="4299275"/>
                <a:ext cx="208897" cy="76854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2" name="Rectangle 15"/>
              <p:cNvSpPr>
                <a:spLocks noChangeArrowheads="1"/>
              </p:cNvSpPr>
              <p:nvPr/>
            </p:nvSpPr>
            <p:spPr bwMode="auto">
              <a:xfrm flipH="1">
                <a:off x="869473" y="4685969"/>
                <a:ext cx="180969" cy="896678"/>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3" name="Rectangle 13"/>
              <p:cNvSpPr>
                <a:spLocks noChangeArrowheads="1"/>
              </p:cNvSpPr>
              <p:nvPr/>
            </p:nvSpPr>
            <p:spPr bwMode="auto">
              <a:xfrm rot="4229478" flipH="1">
                <a:off x="1830927" y="4463593"/>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4" name="Rectangle 14"/>
              <p:cNvSpPr>
                <a:spLocks noChangeArrowheads="1"/>
              </p:cNvSpPr>
              <p:nvPr/>
            </p:nvSpPr>
            <p:spPr bwMode="auto">
              <a:xfrm rot="2481570" flipH="1">
                <a:off x="1088984" y="4004854"/>
                <a:ext cx="146514" cy="53151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5" name="Rectangle 84"/>
              <p:cNvSpPr>
                <a:spLocks noChangeArrowheads="1"/>
              </p:cNvSpPr>
              <p:nvPr/>
            </p:nvSpPr>
            <p:spPr bwMode="auto">
              <a:xfrm rot="12397112" flipH="1">
                <a:off x="1340971" y="3623914"/>
                <a:ext cx="158548" cy="52926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86" name="Rectangle 13"/>
              <p:cNvSpPr>
                <a:spLocks noChangeArrowheads="1"/>
              </p:cNvSpPr>
              <p:nvPr/>
            </p:nvSpPr>
            <p:spPr bwMode="auto">
              <a:xfrm rot="7497537" flipH="1">
                <a:off x="943356" y="4333834"/>
                <a:ext cx="124590" cy="226275"/>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87" name="Rectangle 86"/>
            <p:cNvSpPr/>
            <p:nvPr/>
          </p:nvSpPr>
          <p:spPr>
            <a:xfrm rot="1820704">
              <a:off x="3129034" y="5932083"/>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5758968" y="6197173"/>
              <a:ext cx="228602" cy="547538"/>
              <a:chOff x="1271541" y="2207348"/>
              <a:chExt cx="1216138" cy="3815140"/>
            </a:xfrm>
            <a:solidFill>
              <a:schemeClr val="tx2">
                <a:lumMod val="50000"/>
              </a:schemeClr>
            </a:solidFill>
          </p:grpSpPr>
          <p:sp>
            <p:nvSpPr>
              <p:cNvPr id="89" name="Oval 12"/>
              <p:cNvSpPr>
                <a:spLocks noChangeArrowheads="1"/>
              </p:cNvSpPr>
              <p:nvPr/>
            </p:nvSpPr>
            <p:spPr bwMode="auto">
              <a:xfrm flipH="1">
                <a:off x="1681044" y="2865611"/>
                <a:ext cx="420688" cy="1400456"/>
              </a:xfrm>
              <a:prstGeom prst="ellipse">
                <a:avLst/>
              </a:prstGeom>
              <a:grpFill/>
              <a:ln w="9525" algn="ctr">
                <a:noFill/>
                <a:round/>
                <a:headEnd/>
                <a:tailEnd/>
              </a:ln>
            </p:spPr>
            <p:txBody>
              <a:bodyPr wrap="none" anchor="ctr"/>
              <a:lstStyle/>
              <a:p>
                <a:endParaRPr lang="en-US" dirty="0"/>
              </a:p>
            </p:txBody>
          </p:sp>
          <p:sp>
            <p:nvSpPr>
              <p:cNvPr id="90" name="Rectangle 14"/>
              <p:cNvSpPr>
                <a:spLocks noChangeArrowheads="1"/>
              </p:cNvSpPr>
              <p:nvPr/>
            </p:nvSpPr>
            <p:spPr bwMode="auto">
              <a:xfrm rot="425131" flipH="1">
                <a:off x="2264942" y="3441499"/>
                <a:ext cx="169239" cy="704850"/>
              </a:xfrm>
              <a:prstGeom prst="rect">
                <a:avLst/>
              </a:prstGeom>
              <a:grpFill/>
              <a:ln w="9525" algn="ctr">
                <a:noFill/>
                <a:miter lim="800000"/>
                <a:headEnd/>
                <a:tailEnd/>
              </a:ln>
            </p:spPr>
            <p:txBody>
              <a:bodyPr wrap="none" anchor="ctr"/>
              <a:lstStyle/>
              <a:p>
                <a:endParaRPr lang="en-US" dirty="0"/>
              </a:p>
            </p:txBody>
          </p:sp>
          <p:sp>
            <p:nvSpPr>
              <p:cNvPr id="91" name="Rectangle 17"/>
              <p:cNvSpPr>
                <a:spLocks noChangeArrowheads="1"/>
              </p:cNvSpPr>
              <p:nvPr/>
            </p:nvSpPr>
            <p:spPr bwMode="auto">
              <a:xfrm flipH="1">
                <a:off x="1271541" y="5760992"/>
                <a:ext cx="448907" cy="205387"/>
              </a:xfrm>
              <a:prstGeom prst="rect">
                <a:avLst/>
              </a:prstGeom>
              <a:grpFill/>
              <a:ln w="9525" algn="ctr">
                <a:noFill/>
                <a:miter lim="800000"/>
                <a:headEnd/>
                <a:tailEnd/>
              </a:ln>
            </p:spPr>
            <p:txBody>
              <a:bodyPr wrap="none" anchor="ctr"/>
              <a:lstStyle/>
              <a:p>
                <a:endParaRPr lang="en-US" dirty="0"/>
              </a:p>
            </p:txBody>
          </p:sp>
          <p:sp>
            <p:nvSpPr>
              <p:cNvPr id="92" name="Oval 11"/>
              <p:cNvSpPr>
                <a:spLocks noChangeArrowheads="1"/>
              </p:cNvSpPr>
              <p:nvPr/>
            </p:nvSpPr>
            <p:spPr bwMode="auto">
              <a:xfrm flipH="1">
                <a:off x="1628646" y="2207348"/>
                <a:ext cx="496888" cy="692150"/>
              </a:xfrm>
              <a:prstGeom prst="ellipse">
                <a:avLst/>
              </a:prstGeom>
              <a:grpFill/>
              <a:ln w="9525" algn="ctr">
                <a:solidFill>
                  <a:schemeClr val="bg1"/>
                </a:solidFill>
                <a:round/>
                <a:headEnd/>
                <a:tailEnd/>
              </a:ln>
            </p:spPr>
            <p:txBody>
              <a:bodyPr wrap="none" anchor="ctr"/>
              <a:lstStyle/>
              <a:p>
                <a:endParaRPr lang="en-US" dirty="0"/>
              </a:p>
            </p:txBody>
          </p:sp>
          <p:sp>
            <p:nvSpPr>
              <p:cNvPr id="93" name="Rectangle 92"/>
              <p:cNvSpPr>
                <a:spLocks noChangeArrowheads="1"/>
              </p:cNvSpPr>
              <p:nvPr/>
            </p:nvSpPr>
            <p:spPr bwMode="auto">
              <a:xfrm rot="8649417" flipH="1">
                <a:off x="2100794" y="2904963"/>
                <a:ext cx="183140" cy="701857"/>
              </a:xfrm>
              <a:prstGeom prst="rect">
                <a:avLst/>
              </a:prstGeom>
              <a:grpFill/>
              <a:ln w="9525" algn="ctr">
                <a:noFill/>
                <a:miter lim="800000"/>
                <a:headEnd/>
                <a:tailEnd/>
              </a:ln>
            </p:spPr>
            <p:txBody>
              <a:bodyPr wrap="none" anchor="ctr"/>
              <a:lstStyle/>
              <a:p>
                <a:endParaRPr lang="en-US" dirty="0"/>
              </a:p>
            </p:txBody>
          </p:sp>
          <p:sp>
            <p:nvSpPr>
              <p:cNvPr id="94" name="Rectangle 15"/>
              <p:cNvSpPr>
                <a:spLocks noChangeArrowheads="1"/>
              </p:cNvSpPr>
              <p:nvPr/>
            </p:nvSpPr>
            <p:spPr bwMode="auto">
              <a:xfrm rot="20522501" flipH="1">
                <a:off x="1956616" y="3998171"/>
                <a:ext cx="239713" cy="1019175"/>
              </a:xfrm>
              <a:prstGeom prst="rect">
                <a:avLst/>
              </a:prstGeom>
              <a:grpFill/>
              <a:ln w="9525" algn="ctr">
                <a:noFill/>
                <a:miter lim="800000"/>
                <a:headEnd/>
                <a:tailEnd/>
              </a:ln>
            </p:spPr>
            <p:txBody>
              <a:bodyPr wrap="none" anchor="ctr"/>
              <a:lstStyle/>
              <a:p>
                <a:endParaRPr lang="en-US" dirty="0"/>
              </a:p>
            </p:txBody>
          </p:sp>
          <p:sp>
            <p:nvSpPr>
              <p:cNvPr id="95" name="Rectangle 15"/>
              <p:cNvSpPr>
                <a:spLocks noChangeArrowheads="1"/>
              </p:cNvSpPr>
              <p:nvPr/>
            </p:nvSpPr>
            <p:spPr bwMode="auto">
              <a:xfrm flipH="1">
                <a:off x="2108045" y="4871561"/>
                <a:ext cx="236538" cy="1150927"/>
              </a:xfrm>
              <a:prstGeom prst="rect">
                <a:avLst/>
              </a:prstGeom>
              <a:grpFill/>
              <a:ln w="9525" algn="ctr">
                <a:noFill/>
                <a:miter lim="800000"/>
                <a:headEnd/>
                <a:tailEnd/>
              </a:ln>
            </p:spPr>
            <p:txBody>
              <a:bodyPr wrap="none" anchor="ctr"/>
              <a:lstStyle/>
              <a:p>
                <a:endParaRPr lang="en-US" dirty="0"/>
              </a:p>
            </p:txBody>
          </p:sp>
          <p:sp>
            <p:nvSpPr>
              <p:cNvPr id="96" name="Rectangle 95"/>
              <p:cNvSpPr>
                <a:spLocks noChangeArrowheads="1"/>
              </p:cNvSpPr>
              <p:nvPr/>
            </p:nvSpPr>
            <p:spPr bwMode="auto">
              <a:xfrm rot="335058" flipH="1">
                <a:off x="2127532" y="5806095"/>
                <a:ext cx="360147" cy="192590"/>
              </a:xfrm>
              <a:prstGeom prst="rect">
                <a:avLst/>
              </a:prstGeom>
              <a:grpFill/>
              <a:ln w="9525" algn="ctr">
                <a:noFill/>
                <a:miter lim="800000"/>
                <a:headEnd/>
                <a:tailEnd/>
              </a:ln>
            </p:spPr>
            <p:txBody>
              <a:bodyPr wrap="none" anchor="ctr"/>
              <a:lstStyle/>
              <a:p>
                <a:endParaRPr lang="en-US" dirty="0"/>
              </a:p>
            </p:txBody>
          </p:sp>
          <p:sp>
            <p:nvSpPr>
              <p:cNvPr id="97" name="Rectangle 15"/>
              <p:cNvSpPr>
                <a:spLocks noChangeArrowheads="1"/>
              </p:cNvSpPr>
              <p:nvPr/>
            </p:nvSpPr>
            <p:spPr bwMode="auto">
              <a:xfrm rot="631007" flipH="1">
                <a:off x="1551643" y="3961764"/>
                <a:ext cx="241300" cy="1019175"/>
              </a:xfrm>
              <a:prstGeom prst="rect">
                <a:avLst/>
              </a:prstGeom>
              <a:grpFill/>
              <a:ln w="9525" algn="ctr">
                <a:noFill/>
                <a:miter lim="800000"/>
                <a:headEnd/>
                <a:tailEnd/>
              </a:ln>
            </p:spPr>
            <p:txBody>
              <a:bodyPr wrap="none" anchor="ctr"/>
              <a:lstStyle/>
              <a:p>
                <a:endParaRPr lang="en-US" dirty="0"/>
              </a:p>
            </p:txBody>
          </p:sp>
          <p:sp>
            <p:nvSpPr>
              <p:cNvPr id="98" name="Rectangle 15"/>
              <p:cNvSpPr>
                <a:spLocks noChangeArrowheads="1"/>
              </p:cNvSpPr>
              <p:nvPr/>
            </p:nvSpPr>
            <p:spPr bwMode="auto">
              <a:xfrm flipH="1">
                <a:off x="1504795" y="4791106"/>
                <a:ext cx="209037" cy="1189088"/>
              </a:xfrm>
              <a:prstGeom prst="rect">
                <a:avLst/>
              </a:prstGeom>
              <a:grpFill/>
              <a:ln w="9525" algn="ctr">
                <a:noFill/>
                <a:miter lim="800000"/>
                <a:headEnd/>
                <a:tailEnd/>
              </a:ln>
            </p:spPr>
            <p:txBody>
              <a:bodyPr wrap="none" anchor="ctr"/>
              <a:lstStyle/>
              <a:p>
                <a:endParaRPr lang="en-US" dirty="0"/>
              </a:p>
            </p:txBody>
          </p:sp>
          <p:sp>
            <p:nvSpPr>
              <p:cNvPr id="99" name="Rectangle 13"/>
              <p:cNvSpPr>
                <a:spLocks noChangeArrowheads="1"/>
              </p:cNvSpPr>
              <p:nvPr/>
            </p:nvSpPr>
            <p:spPr bwMode="auto">
              <a:xfrm rot="4229478" flipH="1">
                <a:off x="2241913" y="4066386"/>
                <a:ext cx="165219" cy="261372"/>
              </a:xfrm>
              <a:prstGeom prst="rect">
                <a:avLst/>
              </a:prstGeom>
              <a:grpFill/>
              <a:ln w="9525" algn="ctr">
                <a:noFill/>
                <a:miter lim="800000"/>
                <a:headEnd/>
                <a:tailEnd/>
              </a:ln>
            </p:spPr>
            <p:txBody>
              <a:bodyPr wrap="none" anchor="ctr"/>
              <a:lstStyle/>
              <a:p>
                <a:endParaRPr lang="en-US" dirty="0"/>
              </a:p>
            </p:txBody>
          </p:sp>
          <p:sp>
            <p:nvSpPr>
              <p:cNvPr id="100" name="Rectangle 14"/>
              <p:cNvSpPr>
                <a:spLocks noChangeArrowheads="1"/>
              </p:cNvSpPr>
              <p:nvPr/>
            </p:nvSpPr>
            <p:spPr bwMode="auto">
              <a:xfrm flipH="1">
                <a:off x="1450555" y="3508174"/>
                <a:ext cx="169239" cy="704850"/>
              </a:xfrm>
              <a:prstGeom prst="rect">
                <a:avLst/>
              </a:prstGeom>
              <a:grpFill/>
              <a:ln w="9525" algn="ctr">
                <a:noFill/>
                <a:miter lim="800000"/>
                <a:headEnd/>
                <a:tailEnd/>
              </a:ln>
            </p:spPr>
            <p:txBody>
              <a:bodyPr wrap="none" anchor="ctr"/>
              <a:lstStyle/>
              <a:p>
                <a:endParaRPr lang="en-US" dirty="0"/>
              </a:p>
            </p:txBody>
          </p:sp>
          <p:sp>
            <p:nvSpPr>
              <p:cNvPr id="101" name="Rectangle 100"/>
              <p:cNvSpPr>
                <a:spLocks noChangeArrowheads="1"/>
              </p:cNvSpPr>
              <p:nvPr/>
            </p:nvSpPr>
            <p:spPr bwMode="auto">
              <a:xfrm rot="11917476" flipH="1">
                <a:off x="1543582" y="2933538"/>
                <a:ext cx="183140" cy="701857"/>
              </a:xfrm>
              <a:prstGeom prst="rect">
                <a:avLst/>
              </a:prstGeom>
              <a:grpFill/>
              <a:ln w="9525" algn="ctr">
                <a:noFill/>
                <a:miter lim="800000"/>
                <a:headEnd/>
                <a:tailEnd/>
              </a:ln>
            </p:spPr>
            <p:txBody>
              <a:bodyPr wrap="none" anchor="ctr"/>
              <a:lstStyle/>
              <a:p>
                <a:endParaRPr lang="en-US" dirty="0"/>
              </a:p>
            </p:txBody>
          </p:sp>
          <p:sp>
            <p:nvSpPr>
              <p:cNvPr id="102" name="Rectangle 13"/>
              <p:cNvSpPr>
                <a:spLocks noChangeArrowheads="1"/>
              </p:cNvSpPr>
              <p:nvPr/>
            </p:nvSpPr>
            <p:spPr bwMode="auto">
              <a:xfrm rot="7497537" flipH="1">
                <a:off x="1403713" y="4071147"/>
                <a:ext cx="165219" cy="261372"/>
              </a:xfrm>
              <a:prstGeom prst="rect">
                <a:avLst/>
              </a:prstGeom>
              <a:grpFill/>
              <a:ln w="9525" algn="ctr">
                <a:noFill/>
                <a:miter lim="800000"/>
                <a:headEnd/>
                <a:tailEnd/>
              </a:ln>
            </p:spPr>
            <p:txBody>
              <a:bodyPr wrap="none" anchor="ctr"/>
              <a:lstStyle/>
              <a:p>
                <a:endParaRPr lang="en-US" dirty="0"/>
              </a:p>
            </p:txBody>
          </p:sp>
        </p:grpSp>
        <p:sp>
          <p:nvSpPr>
            <p:cNvPr id="103" name="Freeform 102"/>
            <p:cNvSpPr/>
            <p:nvPr/>
          </p:nvSpPr>
          <p:spPr>
            <a:xfrm>
              <a:off x="4051194" y="6237514"/>
              <a:ext cx="1479176" cy="265337"/>
            </a:xfrm>
            <a:custGeom>
              <a:avLst/>
              <a:gdLst>
                <a:gd name="connsiteX0" fmla="*/ 1479176 w 1479176"/>
                <a:gd name="connsiteY0" fmla="*/ 242047 h 265337"/>
                <a:gd name="connsiteX1" fmla="*/ 605117 w 1479176"/>
                <a:gd name="connsiteY1" fmla="*/ 242047 h 265337"/>
                <a:gd name="connsiteX2" fmla="*/ 0 w 1479176"/>
                <a:gd name="connsiteY2" fmla="*/ 0 h 265337"/>
              </a:gdLst>
              <a:ahLst/>
              <a:cxnLst>
                <a:cxn ang="0">
                  <a:pos x="connsiteX0" y="connsiteY0"/>
                </a:cxn>
                <a:cxn ang="0">
                  <a:pos x="connsiteX1" y="connsiteY1"/>
                </a:cxn>
                <a:cxn ang="0">
                  <a:pos x="connsiteX2" y="connsiteY2"/>
                </a:cxn>
              </a:cxnLst>
              <a:rect l="l" t="t" r="r" b="b"/>
              <a:pathLst>
                <a:path w="1479176" h="265337">
                  <a:moveTo>
                    <a:pt x="1479176" y="242047"/>
                  </a:moveTo>
                  <a:cubicBezTo>
                    <a:pt x="1165411" y="262217"/>
                    <a:pt x="851646" y="282388"/>
                    <a:pt x="605117" y="242047"/>
                  </a:cubicBezTo>
                  <a:cubicBezTo>
                    <a:pt x="358588" y="201706"/>
                    <a:pt x="0" y="0"/>
                    <a:pt x="0" y="0"/>
                  </a:cubicBezTo>
                </a:path>
              </a:pathLst>
            </a:cu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2544355" y="1071155"/>
              <a:ext cx="2573384" cy="770708"/>
            </a:xfrm>
            <a:prstGeom prst="rect">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4554537" y="1319347"/>
              <a:ext cx="497886" cy="509452"/>
              <a:chOff x="4104595" y="1788011"/>
              <a:chExt cx="2858080" cy="3126753"/>
            </a:xfrm>
          </p:grpSpPr>
          <p:sp>
            <p:nvSpPr>
              <p:cNvPr id="106" name="Freeform 105"/>
              <p:cNvSpPr/>
              <p:nvPr/>
            </p:nvSpPr>
            <p:spPr>
              <a:xfrm>
                <a:off x="4104595" y="2272529"/>
                <a:ext cx="2519362" cy="1895475"/>
              </a:xfrm>
              <a:custGeom>
                <a:avLst/>
                <a:gdLst>
                  <a:gd name="connsiteX0" fmla="*/ 1947862 w 2519362"/>
                  <a:gd name="connsiteY0" fmla="*/ 204787 h 1895475"/>
                  <a:gd name="connsiteX1" fmla="*/ 1771650 w 2519362"/>
                  <a:gd name="connsiteY1" fmla="*/ 109537 h 1895475"/>
                  <a:gd name="connsiteX2" fmla="*/ 1714500 w 2519362"/>
                  <a:gd name="connsiteY2" fmla="*/ 0 h 1895475"/>
                  <a:gd name="connsiteX3" fmla="*/ 1647825 w 2519362"/>
                  <a:gd name="connsiteY3" fmla="*/ 9525 h 1895475"/>
                  <a:gd name="connsiteX4" fmla="*/ 1666875 w 2519362"/>
                  <a:gd name="connsiteY4" fmla="*/ 80962 h 1895475"/>
                  <a:gd name="connsiteX5" fmla="*/ 1576387 w 2519362"/>
                  <a:gd name="connsiteY5" fmla="*/ 19050 h 1895475"/>
                  <a:gd name="connsiteX6" fmla="*/ 1400175 w 2519362"/>
                  <a:gd name="connsiteY6" fmla="*/ 76200 h 1895475"/>
                  <a:gd name="connsiteX7" fmla="*/ 1104900 w 2519362"/>
                  <a:gd name="connsiteY7" fmla="*/ 347662 h 1895475"/>
                  <a:gd name="connsiteX8" fmla="*/ 828675 w 2519362"/>
                  <a:gd name="connsiteY8" fmla="*/ 461962 h 1895475"/>
                  <a:gd name="connsiteX9" fmla="*/ 319087 w 2519362"/>
                  <a:gd name="connsiteY9" fmla="*/ 528637 h 1895475"/>
                  <a:gd name="connsiteX10" fmla="*/ 0 w 2519362"/>
                  <a:gd name="connsiteY10" fmla="*/ 652462 h 1895475"/>
                  <a:gd name="connsiteX11" fmla="*/ 223837 w 2519362"/>
                  <a:gd name="connsiteY11" fmla="*/ 938212 h 1895475"/>
                  <a:gd name="connsiteX12" fmla="*/ 366712 w 2519362"/>
                  <a:gd name="connsiteY12" fmla="*/ 1300162 h 1895475"/>
                  <a:gd name="connsiteX13" fmla="*/ 661987 w 2519362"/>
                  <a:gd name="connsiteY13" fmla="*/ 1543050 h 1895475"/>
                  <a:gd name="connsiteX14" fmla="*/ 838200 w 2519362"/>
                  <a:gd name="connsiteY14" fmla="*/ 1514475 h 1895475"/>
                  <a:gd name="connsiteX15" fmla="*/ 976312 w 2519362"/>
                  <a:gd name="connsiteY15" fmla="*/ 1509712 h 1895475"/>
                  <a:gd name="connsiteX16" fmla="*/ 1066800 w 2519362"/>
                  <a:gd name="connsiteY16" fmla="*/ 1576387 h 1895475"/>
                  <a:gd name="connsiteX17" fmla="*/ 904875 w 2519362"/>
                  <a:gd name="connsiteY17" fmla="*/ 1633537 h 1895475"/>
                  <a:gd name="connsiteX18" fmla="*/ 885825 w 2519362"/>
                  <a:gd name="connsiteY18" fmla="*/ 1733550 h 1895475"/>
                  <a:gd name="connsiteX19" fmla="*/ 1100137 w 2519362"/>
                  <a:gd name="connsiteY19" fmla="*/ 1790700 h 1895475"/>
                  <a:gd name="connsiteX20" fmla="*/ 1319212 w 2519362"/>
                  <a:gd name="connsiteY20" fmla="*/ 1785937 h 1895475"/>
                  <a:gd name="connsiteX21" fmla="*/ 1495425 w 2519362"/>
                  <a:gd name="connsiteY21" fmla="*/ 1833562 h 1895475"/>
                  <a:gd name="connsiteX22" fmla="*/ 1619250 w 2519362"/>
                  <a:gd name="connsiteY22" fmla="*/ 1895475 h 1895475"/>
                  <a:gd name="connsiteX23" fmla="*/ 1814512 w 2519362"/>
                  <a:gd name="connsiteY23" fmla="*/ 1695450 h 1895475"/>
                  <a:gd name="connsiteX24" fmla="*/ 1995487 w 2519362"/>
                  <a:gd name="connsiteY24" fmla="*/ 1495425 h 1895475"/>
                  <a:gd name="connsiteX25" fmla="*/ 2233612 w 2519362"/>
                  <a:gd name="connsiteY25" fmla="*/ 1223962 h 1895475"/>
                  <a:gd name="connsiteX26" fmla="*/ 2395537 w 2519362"/>
                  <a:gd name="connsiteY26" fmla="*/ 909637 h 1895475"/>
                  <a:gd name="connsiteX27" fmla="*/ 2428875 w 2519362"/>
                  <a:gd name="connsiteY27" fmla="*/ 628650 h 1895475"/>
                  <a:gd name="connsiteX28" fmla="*/ 2519362 w 2519362"/>
                  <a:gd name="connsiteY28" fmla="*/ 104775 h 1895475"/>
                  <a:gd name="connsiteX29" fmla="*/ 2405062 w 2519362"/>
                  <a:gd name="connsiteY29" fmla="*/ 47625 h 1895475"/>
                  <a:gd name="connsiteX30" fmla="*/ 2343150 w 2519362"/>
                  <a:gd name="connsiteY30" fmla="*/ 123825 h 1895475"/>
                  <a:gd name="connsiteX31" fmla="*/ 2195512 w 2519362"/>
                  <a:gd name="connsiteY31" fmla="*/ 214312 h 1895475"/>
                  <a:gd name="connsiteX32" fmla="*/ 2143125 w 2519362"/>
                  <a:gd name="connsiteY32" fmla="*/ 190500 h 1895475"/>
                  <a:gd name="connsiteX33" fmla="*/ 2347912 w 2519362"/>
                  <a:gd name="connsiteY33" fmla="*/ 61912 h 1895475"/>
                  <a:gd name="connsiteX34" fmla="*/ 2338387 w 2519362"/>
                  <a:gd name="connsiteY34" fmla="*/ 19050 h 1895475"/>
                  <a:gd name="connsiteX35" fmla="*/ 2271712 w 2519362"/>
                  <a:gd name="connsiteY35" fmla="*/ 23812 h 1895475"/>
                  <a:gd name="connsiteX36" fmla="*/ 2162175 w 2519362"/>
                  <a:gd name="connsiteY36" fmla="*/ 147637 h 1895475"/>
                  <a:gd name="connsiteX37" fmla="*/ 2176462 w 2519362"/>
                  <a:gd name="connsiteY37" fmla="*/ 28575 h 1895475"/>
                  <a:gd name="connsiteX38" fmla="*/ 2028825 w 2519362"/>
                  <a:gd name="connsiteY38" fmla="*/ 200025 h 1895475"/>
                  <a:gd name="connsiteX39" fmla="*/ 1947862 w 2519362"/>
                  <a:gd name="connsiteY39" fmla="*/ 20478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19362" h="1895475">
                    <a:moveTo>
                      <a:pt x="1947862" y="204787"/>
                    </a:moveTo>
                    <a:lnTo>
                      <a:pt x="1771650" y="109537"/>
                    </a:lnTo>
                    <a:lnTo>
                      <a:pt x="1714500" y="0"/>
                    </a:lnTo>
                    <a:lnTo>
                      <a:pt x="1647825" y="9525"/>
                    </a:lnTo>
                    <a:lnTo>
                      <a:pt x="1666875" y="80962"/>
                    </a:lnTo>
                    <a:lnTo>
                      <a:pt x="1576387" y="19050"/>
                    </a:lnTo>
                    <a:lnTo>
                      <a:pt x="1400175" y="76200"/>
                    </a:lnTo>
                    <a:lnTo>
                      <a:pt x="1104900" y="347662"/>
                    </a:lnTo>
                    <a:lnTo>
                      <a:pt x="828675" y="461962"/>
                    </a:lnTo>
                    <a:lnTo>
                      <a:pt x="319087" y="528637"/>
                    </a:lnTo>
                    <a:lnTo>
                      <a:pt x="0" y="652462"/>
                    </a:lnTo>
                    <a:lnTo>
                      <a:pt x="223837" y="938212"/>
                    </a:lnTo>
                    <a:lnTo>
                      <a:pt x="366712" y="1300162"/>
                    </a:lnTo>
                    <a:lnTo>
                      <a:pt x="661987" y="1543050"/>
                    </a:lnTo>
                    <a:lnTo>
                      <a:pt x="838200" y="1514475"/>
                    </a:lnTo>
                    <a:lnTo>
                      <a:pt x="976312" y="1509712"/>
                    </a:lnTo>
                    <a:lnTo>
                      <a:pt x="1066800" y="1576387"/>
                    </a:lnTo>
                    <a:lnTo>
                      <a:pt x="904875" y="1633537"/>
                    </a:lnTo>
                    <a:lnTo>
                      <a:pt x="885825" y="1733550"/>
                    </a:lnTo>
                    <a:lnTo>
                      <a:pt x="1100137" y="1790700"/>
                    </a:lnTo>
                    <a:lnTo>
                      <a:pt x="1319212" y="1785937"/>
                    </a:lnTo>
                    <a:lnTo>
                      <a:pt x="1495425" y="1833562"/>
                    </a:lnTo>
                    <a:lnTo>
                      <a:pt x="1619250" y="1895475"/>
                    </a:lnTo>
                    <a:lnTo>
                      <a:pt x="1814512" y="1695450"/>
                    </a:lnTo>
                    <a:lnTo>
                      <a:pt x="1995487" y="1495425"/>
                    </a:lnTo>
                    <a:lnTo>
                      <a:pt x="2233612" y="1223962"/>
                    </a:lnTo>
                    <a:lnTo>
                      <a:pt x="2395537" y="909637"/>
                    </a:lnTo>
                    <a:lnTo>
                      <a:pt x="2428875" y="628650"/>
                    </a:lnTo>
                    <a:lnTo>
                      <a:pt x="2519362" y="104775"/>
                    </a:lnTo>
                    <a:lnTo>
                      <a:pt x="2405062" y="47625"/>
                    </a:lnTo>
                    <a:lnTo>
                      <a:pt x="2343150" y="123825"/>
                    </a:lnTo>
                    <a:lnTo>
                      <a:pt x="2195512" y="214312"/>
                    </a:lnTo>
                    <a:lnTo>
                      <a:pt x="2143125" y="190500"/>
                    </a:lnTo>
                    <a:lnTo>
                      <a:pt x="2347912" y="61912"/>
                    </a:lnTo>
                    <a:lnTo>
                      <a:pt x="2338387" y="19050"/>
                    </a:lnTo>
                    <a:lnTo>
                      <a:pt x="2271712" y="23812"/>
                    </a:lnTo>
                    <a:lnTo>
                      <a:pt x="2162175" y="147637"/>
                    </a:lnTo>
                    <a:lnTo>
                      <a:pt x="2176462" y="28575"/>
                    </a:lnTo>
                    <a:lnTo>
                      <a:pt x="2028825" y="200025"/>
                    </a:lnTo>
                    <a:lnTo>
                      <a:pt x="1947862" y="20478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5071382" y="3272654"/>
                <a:ext cx="776289" cy="671512"/>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 name="connsiteX0" fmla="*/ 633413 w 633413"/>
                  <a:gd name="connsiteY0" fmla="*/ 0 h 585787"/>
                  <a:gd name="connsiteX1" fmla="*/ 0 w 633413"/>
                  <a:gd name="connsiteY1" fmla="*/ 585787 h 585787"/>
                  <a:gd name="connsiteX2" fmla="*/ 366712 w 633413"/>
                  <a:gd name="connsiteY2" fmla="*/ 561975 h 585787"/>
                  <a:gd name="connsiteX3" fmla="*/ 633413 w 633413"/>
                  <a:gd name="connsiteY3" fmla="*/ 0 h 585787"/>
                </a:gdLst>
                <a:ahLst/>
                <a:cxnLst>
                  <a:cxn ang="0">
                    <a:pos x="connsiteX0" y="connsiteY0"/>
                  </a:cxn>
                  <a:cxn ang="0">
                    <a:pos x="connsiteX1" y="connsiteY1"/>
                  </a:cxn>
                  <a:cxn ang="0">
                    <a:pos x="connsiteX2" y="connsiteY2"/>
                  </a:cxn>
                  <a:cxn ang="0">
                    <a:pos x="connsiteX3" y="connsiteY3"/>
                  </a:cxn>
                </a:cxnLst>
                <a:rect l="l" t="t" r="r" b="b"/>
                <a:pathLst>
                  <a:path w="633413" h="585787">
                    <a:moveTo>
                      <a:pt x="633413" y="0"/>
                    </a:moveTo>
                    <a:lnTo>
                      <a:pt x="0" y="585787"/>
                    </a:lnTo>
                    <a:lnTo>
                      <a:pt x="366712" y="561975"/>
                    </a:lnTo>
                    <a:lnTo>
                      <a:pt x="63341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933270" y="2524941"/>
                <a:ext cx="752475" cy="466725"/>
              </a:xfrm>
              <a:custGeom>
                <a:avLst/>
                <a:gdLst>
                  <a:gd name="connsiteX0" fmla="*/ 752475 w 752475"/>
                  <a:gd name="connsiteY0" fmla="*/ 0 h 466725"/>
                  <a:gd name="connsiteX1" fmla="*/ 0 w 752475"/>
                  <a:gd name="connsiteY1" fmla="*/ 466725 h 466725"/>
                  <a:gd name="connsiteX2" fmla="*/ 366712 w 752475"/>
                  <a:gd name="connsiteY2" fmla="*/ 442913 h 466725"/>
                  <a:gd name="connsiteX3" fmla="*/ 752475 w 752475"/>
                  <a:gd name="connsiteY3" fmla="*/ 0 h 466725"/>
                </a:gdLst>
                <a:ahLst/>
                <a:cxnLst>
                  <a:cxn ang="0">
                    <a:pos x="connsiteX0" y="connsiteY0"/>
                  </a:cxn>
                  <a:cxn ang="0">
                    <a:pos x="connsiteX1" y="connsiteY1"/>
                  </a:cxn>
                  <a:cxn ang="0">
                    <a:pos x="connsiteX2" y="connsiteY2"/>
                  </a:cxn>
                  <a:cxn ang="0">
                    <a:pos x="connsiteX3" y="connsiteY3"/>
                  </a:cxn>
                </a:cxnLst>
                <a:rect l="l" t="t" r="r" b="b"/>
                <a:pathLst>
                  <a:path w="752475" h="466725">
                    <a:moveTo>
                      <a:pt x="752475" y="0"/>
                    </a:moveTo>
                    <a:lnTo>
                      <a:pt x="0" y="466725"/>
                    </a:lnTo>
                    <a:lnTo>
                      <a:pt x="366712" y="442913"/>
                    </a:lnTo>
                    <a:lnTo>
                      <a:pt x="75247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7"/>
              <p:cNvSpPr>
                <a:spLocks noChangeArrowheads="1"/>
              </p:cNvSpPr>
              <p:nvPr/>
            </p:nvSpPr>
            <p:spPr bwMode="auto">
              <a:xfrm rot="21294957" flipH="1">
                <a:off x="5679948" y="4667660"/>
                <a:ext cx="425780" cy="234923"/>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0" name="Oval 11"/>
              <p:cNvSpPr>
                <a:spLocks noChangeArrowheads="1"/>
              </p:cNvSpPr>
              <p:nvPr/>
            </p:nvSpPr>
            <p:spPr bwMode="auto">
              <a:xfrm rot="21443586" flipH="1">
                <a:off x="5880280" y="1788011"/>
                <a:ext cx="436944" cy="513769"/>
              </a:xfrm>
              <a:prstGeom prst="ellipse">
                <a:avLst/>
              </a:prstGeom>
              <a:solidFill>
                <a:schemeClr val="tx2">
                  <a:lumMod val="50000"/>
                </a:schemeClr>
              </a:solidFill>
              <a:ln w="9525" algn="ctr">
                <a:noFill/>
                <a:round/>
                <a:headEnd/>
                <a:tailEnd/>
              </a:ln>
            </p:spPr>
            <p:txBody>
              <a:bodyPr wrap="none" anchor="ctr"/>
              <a:lstStyle/>
              <a:p>
                <a:endParaRPr lang="en-US" dirty="0"/>
              </a:p>
            </p:txBody>
          </p:sp>
          <p:sp>
            <p:nvSpPr>
              <p:cNvPr id="111" name="Rectangle 15"/>
              <p:cNvSpPr>
                <a:spLocks noChangeArrowheads="1"/>
              </p:cNvSpPr>
              <p:nvPr/>
            </p:nvSpPr>
            <p:spPr bwMode="auto">
              <a:xfrm rot="20045024" flipH="1">
                <a:off x="6024868" y="3359660"/>
                <a:ext cx="297247" cy="689266"/>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2" name="Rectangle 17"/>
              <p:cNvSpPr>
                <a:spLocks noChangeArrowheads="1"/>
              </p:cNvSpPr>
              <p:nvPr/>
            </p:nvSpPr>
            <p:spPr bwMode="auto">
              <a:xfrm flipH="1">
                <a:off x="6364930" y="4695689"/>
                <a:ext cx="406400" cy="219075"/>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3" name="Rectangle 15"/>
              <p:cNvSpPr>
                <a:spLocks noChangeArrowheads="1"/>
              </p:cNvSpPr>
              <p:nvPr/>
            </p:nvSpPr>
            <p:spPr bwMode="auto">
              <a:xfrm rot="21060018" flipH="1">
                <a:off x="6271892" y="3994031"/>
                <a:ext cx="236538" cy="86959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4" name="Rectangle 15"/>
              <p:cNvSpPr>
                <a:spLocks noChangeArrowheads="1"/>
              </p:cNvSpPr>
              <p:nvPr/>
            </p:nvSpPr>
            <p:spPr bwMode="auto">
              <a:xfrm rot="631007" flipH="1">
                <a:off x="5673850" y="3420496"/>
                <a:ext cx="312890" cy="789782"/>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5" name="Rectangle 15"/>
              <p:cNvSpPr>
                <a:spLocks noChangeArrowheads="1"/>
              </p:cNvSpPr>
              <p:nvPr/>
            </p:nvSpPr>
            <p:spPr bwMode="auto">
              <a:xfrm rot="20081950" flipH="1">
                <a:off x="5784815" y="4111161"/>
                <a:ext cx="209037" cy="75494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6" name="Rectangle 14"/>
              <p:cNvSpPr>
                <a:spLocks noChangeArrowheads="1"/>
              </p:cNvSpPr>
              <p:nvPr/>
            </p:nvSpPr>
            <p:spPr bwMode="auto">
              <a:xfrm rot="19284302">
                <a:off x="6509584" y="2357901"/>
                <a:ext cx="252871" cy="70485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7" name="Rectangle 116"/>
              <p:cNvSpPr>
                <a:spLocks noChangeArrowheads="1"/>
              </p:cNvSpPr>
              <p:nvPr/>
            </p:nvSpPr>
            <p:spPr bwMode="auto">
              <a:xfrm rot="10396229">
                <a:off x="6745333" y="2896432"/>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8" name="Rectangle 13"/>
              <p:cNvSpPr>
                <a:spLocks noChangeArrowheads="1"/>
              </p:cNvSpPr>
              <p:nvPr/>
            </p:nvSpPr>
            <p:spPr bwMode="auto">
              <a:xfrm rot="17370522">
                <a:off x="6684870" y="3276272"/>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19" name="Rectangle 14"/>
              <p:cNvSpPr>
                <a:spLocks noChangeArrowheads="1"/>
              </p:cNvSpPr>
              <p:nvPr/>
            </p:nvSpPr>
            <p:spPr bwMode="auto">
              <a:xfrm rot="1763045">
                <a:off x="5619946" y="2425667"/>
                <a:ext cx="252871" cy="533751"/>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0" name="Freeform 119"/>
              <p:cNvSpPr/>
              <p:nvPr/>
            </p:nvSpPr>
            <p:spPr>
              <a:xfrm>
                <a:off x="5497559" y="2192655"/>
                <a:ext cx="1204912" cy="1252538"/>
              </a:xfrm>
              <a:custGeom>
                <a:avLst/>
                <a:gdLst>
                  <a:gd name="connsiteX0" fmla="*/ 700087 w 1204912"/>
                  <a:gd name="connsiteY0" fmla="*/ 0 h 1252538"/>
                  <a:gd name="connsiteX1" fmla="*/ 1204912 w 1204912"/>
                  <a:gd name="connsiteY1" fmla="*/ 366713 h 1252538"/>
                  <a:gd name="connsiteX2" fmla="*/ 685800 w 1204912"/>
                  <a:gd name="connsiteY2" fmla="*/ 804863 h 1252538"/>
                  <a:gd name="connsiteX3" fmla="*/ 719137 w 1204912"/>
                  <a:gd name="connsiteY3" fmla="*/ 1228725 h 1252538"/>
                  <a:gd name="connsiteX4" fmla="*/ 238125 w 1204912"/>
                  <a:gd name="connsiteY4" fmla="*/ 1252538 h 1252538"/>
                  <a:gd name="connsiteX5" fmla="*/ 214312 w 1204912"/>
                  <a:gd name="connsiteY5" fmla="*/ 904875 h 1252538"/>
                  <a:gd name="connsiteX6" fmla="*/ 0 w 1204912"/>
                  <a:gd name="connsiteY6" fmla="*/ 414338 h 1252538"/>
                  <a:gd name="connsiteX7" fmla="*/ 204787 w 1204912"/>
                  <a:gd name="connsiteY7" fmla="*/ 238125 h 1252538"/>
                  <a:gd name="connsiteX8" fmla="*/ 500062 w 1204912"/>
                  <a:gd name="connsiteY8" fmla="*/ 109538 h 1252538"/>
                  <a:gd name="connsiteX9" fmla="*/ 481012 w 1204912"/>
                  <a:gd name="connsiteY9" fmla="*/ 19050 h 1252538"/>
                  <a:gd name="connsiteX10" fmla="*/ 762000 w 1204912"/>
                  <a:gd name="connsiteY10" fmla="*/ 28575 h 125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4912" h="1252538">
                    <a:moveTo>
                      <a:pt x="700087" y="0"/>
                    </a:moveTo>
                    <a:lnTo>
                      <a:pt x="1204912" y="366713"/>
                    </a:lnTo>
                    <a:lnTo>
                      <a:pt x="685800" y="804863"/>
                    </a:lnTo>
                    <a:lnTo>
                      <a:pt x="719137" y="1228725"/>
                    </a:lnTo>
                    <a:lnTo>
                      <a:pt x="238125" y="1252538"/>
                    </a:lnTo>
                    <a:lnTo>
                      <a:pt x="214312" y="904875"/>
                    </a:lnTo>
                    <a:lnTo>
                      <a:pt x="0" y="414338"/>
                    </a:lnTo>
                    <a:lnTo>
                      <a:pt x="204787" y="238125"/>
                    </a:lnTo>
                    <a:lnTo>
                      <a:pt x="500062" y="109538"/>
                    </a:lnTo>
                    <a:lnTo>
                      <a:pt x="481012" y="19050"/>
                    </a:lnTo>
                    <a:lnTo>
                      <a:pt x="762000" y="28575"/>
                    </a:lnTo>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5776232" y="2291579"/>
                <a:ext cx="252413" cy="219075"/>
              </a:xfrm>
              <a:custGeom>
                <a:avLst/>
                <a:gdLst>
                  <a:gd name="connsiteX0" fmla="*/ 33338 w 252413"/>
                  <a:gd name="connsiteY0" fmla="*/ 0 h 219075"/>
                  <a:gd name="connsiteX1" fmla="*/ 252413 w 252413"/>
                  <a:gd name="connsiteY1" fmla="*/ 219075 h 219075"/>
                  <a:gd name="connsiteX2" fmla="*/ 47625 w 252413"/>
                  <a:gd name="connsiteY2" fmla="*/ 128587 h 219075"/>
                  <a:gd name="connsiteX3" fmla="*/ 0 w 252413"/>
                  <a:gd name="connsiteY3" fmla="*/ 47625 h 219075"/>
                  <a:gd name="connsiteX4" fmla="*/ 33338 w 252413"/>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413" h="219075">
                    <a:moveTo>
                      <a:pt x="33338" y="0"/>
                    </a:moveTo>
                    <a:lnTo>
                      <a:pt x="252413" y="219075"/>
                    </a:lnTo>
                    <a:lnTo>
                      <a:pt x="47625" y="128587"/>
                    </a:lnTo>
                    <a:lnTo>
                      <a:pt x="0" y="47625"/>
                    </a:lnTo>
                    <a:lnTo>
                      <a:pt x="33338"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5538107" y="2296341"/>
                <a:ext cx="495300" cy="242888"/>
              </a:xfrm>
              <a:custGeom>
                <a:avLst/>
                <a:gdLst>
                  <a:gd name="connsiteX0" fmla="*/ 133350 w 495300"/>
                  <a:gd name="connsiteY0" fmla="*/ 0 h 242888"/>
                  <a:gd name="connsiteX1" fmla="*/ 295275 w 495300"/>
                  <a:gd name="connsiteY1" fmla="*/ 90488 h 242888"/>
                  <a:gd name="connsiteX2" fmla="*/ 495300 w 495300"/>
                  <a:gd name="connsiteY2" fmla="*/ 242888 h 242888"/>
                  <a:gd name="connsiteX3" fmla="*/ 304800 w 495300"/>
                  <a:gd name="connsiteY3" fmla="*/ 219075 h 242888"/>
                  <a:gd name="connsiteX4" fmla="*/ 161925 w 495300"/>
                  <a:gd name="connsiteY4" fmla="*/ 133350 h 242888"/>
                  <a:gd name="connsiteX5" fmla="*/ 100013 w 495300"/>
                  <a:gd name="connsiteY5" fmla="*/ 47625 h 242888"/>
                  <a:gd name="connsiteX6" fmla="*/ 0 w 495300"/>
                  <a:gd name="connsiteY6" fmla="*/ 52388 h 242888"/>
                  <a:gd name="connsiteX7" fmla="*/ 133350 w 495300"/>
                  <a:gd name="connsiteY7" fmla="*/ 0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300" h="242888">
                    <a:moveTo>
                      <a:pt x="133350" y="0"/>
                    </a:moveTo>
                    <a:lnTo>
                      <a:pt x="295275" y="90488"/>
                    </a:lnTo>
                    <a:lnTo>
                      <a:pt x="495300" y="242888"/>
                    </a:lnTo>
                    <a:lnTo>
                      <a:pt x="304800" y="219075"/>
                    </a:lnTo>
                    <a:lnTo>
                      <a:pt x="161925" y="133350"/>
                    </a:lnTo>
                    <a:lnTo>
                      <a:pt x="100013" y="47625"/>
                    </a:lnTo>
                    <a:lnTo>
                      <a:pt x="0" y="52388"/>
                    </a:lnTo>
                    <a:lnTo>
                      <a:pt x="13335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6214382" y="2296341"/>
                <a:ext cx="266700" cy="214313"/>
              </a:xfrm>
              <a:custGeom>
                <a:avLst/>
                <a:gdLst>
                  <a:gd name="connsiteX0" fmla="*/ 176213 w 266700"/>
                  <a:gd name="connsiteY0" fmla="*/ 0 h 214313"/>
                  <a:gd name="connsiteX1" fmla="*/ 0 w 266700"/>
                  <a:gd name="connsiteY1" fmla="*/ 214313 h 214313"/>
                  <a:gd name="connsiteX2" fmla="*/ 228600 w 266700"/>
                  <a:gd name="connsiteY2" fmla="*/ 90488 h 214313"/>
                  <a:gd name="connsiteX3" fmla="*/ 266700 w 266700"/>
                  <a:gd name="connsiteY3" fmla="*/ 19050 h 214313"/>
                  <a:gd name="connsiteX4" fmla="*/ 176213 w 266700"/>
                  <a:gd name="connsiteY4" fmla="*/ 0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214313">
                    <a:moveTo>
                      <a:pt x="176213" y="0"/>
                    </a:moveTo>
                    <a:lnTo>
                      <a:pt x="0" y="214313"/>
                    </a:lnTo>
                    <a:lnTo>
                      <a:pt x="228600" y="90488"/>
                    </a:lnTo>
                    <a:lnTo>
                      <a:pt x="266700" y="19050"/>
                    </a:lnTo>
                    <a:lnTo>
                      <a:pt x="176213"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p:cNvSpPr/>
              <p:nvPr/>
            </p:nvSpPr>
            <p:spPr>
              <a:xfrm>
                <a:off x="6252482" y="2324916"/>
                <a:ext cx="361950" cy="185738"/>
              </a:xfrm>
              <a:custGeom>
                <a:avLst/>
                <a:gdLst>
                  <a:gd name="connsiteX0" fmla="*/ 257175 w 361950"/>
                  <a:gd name="connsiteY0" fmla="*/ 0 h 185738"/>
                  <a:gd name="connsiteX1" fmla="*/ 0 w 361950"/>
                  <a:gd name="connsiteY1" fmla="*/ 185738 h 185738"/>
                  <a:gd name="connsiteX2" fmla="*/ 309563 w 361950"/>
                  <a:gd name="connsiteY2" fmla="*/ 152400 h 185738"/>
                  <a:gd name="connsiteX3" fmla="*/ 361950 w 361950"/>
                  <a:gd name="connsiteY3" fmla="*/ 66675 h 185738"/>
                  <a:gd name="connsiteX4" fmla="*/ 300038 w 361950"/>
                  <a:gd name="connsiteY4" fmla="*/ 28575 h 185738"/>
                  <a:gd name="connsiteX5" fmla="*/ 257175 w 361950"/>
                  <a:gd name="connsiteY5" fmla="*/ 0 h 18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85738">
                    <a:moveTo>
                      <a:pt x="257175" y="0"/>
                    </a:moveTo>
                    <a:lnTo>
                      <a:pt x="0" y="185738"/>
                    </a:lnTo>
                    <a:lnTo>
                      <a:pt x="309563" y="152400"/>
                    </a:lnTo>
                    <a:lnTo>
                      <a:pt x="361950" y="66675"/>
                    </a:lnTo>
                    <a:lnTo>
                      <a:pt x="300038" y="28575"/>
                    </a:lnTo>
                    <a:lnTo>
                      <a:pt x="257175"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a:spLocks noChangeArrowheads="1"/>
              </p:cNvSpPr>
              <p:nvPr/>
            </p:nvSpPr>
            <p:spPr bwMode="auto">
              <a:xfrm rot="12691974">
                <a:off x="5407072" y="2829756"/>
                <a:ext cx="217342" cy="412410"/>
              </a:xfrm>
              <a:prstGeom prst="rect">
                <a:avLst/>
              </a:prstGeom>
              <a:solidFill>
                <a:schemeClr val="tx2">
                  <a:lumMod val="50000"/>
                </a:schemeClr>
              </a:solidFill>
              <a:ln w="9525" algn="ctr">
                <a:noFill/>
                <a:miter lim="800000"/>
                <a:headEnd/>
                <a:tailEnd/>
              </a:ln>
            </p:spPr>
            <p:txBody>
              <a:bodyPr wrap="none" anchor="ctr"/>
              <a:lstStyle/>
              <a:p>
                <a:endParaRPr lang="en-US" dirty="0"/>
              </a:p>
            </p:txBody>
          </p:sp>
          <p:sp>
            <p:nvSpPr>
              <p:cNvPr id="126" name="Rectangle 13"/>
              <p:cNvSpPr>
                <a:spLocks noChangeArrowheads="1"/>
              </p:cNvSpPr>
              <p:nvPr/>
            </p:nvSpPr>
            <p:spPr bwMode="auto">
              <a:xfrm rot="17370522">
                <a:off x="5208495" y="3185786"/>
                <a:ext cx="228184" cy="209639"/>
              </a:xfrm>
              <a:prstGeom prst="rect">
                <a:avLst/>
              </a:prstGeom>
              <a:solidFill>
                <a:schemeClr val="tx2">
                  <a:lumMod val="50000"/>
                </a:schemeClr>
              </a:solidFill>
              <a:ln w="9525" algn="ctr">
                <a:noFill/>
                <a:miter lim="800000"/>
                <a:headEnd/>
                <a:tailEnd/>
              </a:ln>
            </p:spPr>
            <p:txBody>
              <a:bodyPr wrap="none" anchor="ctr"/>
              <a:lstStyle/>
              <a:p>
                <a:endParaRPr lang="en-US" dirty="0"/>
              </a:p>
            </p:txBody>
          </p:sp>
        </p:grpSp>
        <p:sp>
          <p:nvSpPr>
            <p:cNvPr id="127" name="Rectangle 126"/>
            <p:cNvSpPr/>
            <p:nvPr/>
          </p:nvSpPr>
          <p:spPr>
            <a:xfrm>
              <a:off x="2854406" y="1692408"/>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3248853" y="1696891"/>
              <a:ext cx="45719" cy="282389"/>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820704">
              <a:off x="3191787" y="2014507"/>
              <a:ext cx="1357790" cy="5283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639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A2F042D0-E792-4C36-89C1-64E9E436B602}" type="slidenum">
              <a:rPr lang="en-US" smtClean="0"/>
              <a:pPr/>
              <a:t>2</a:t>
            </a:fld>
            <a:endParaRPr lang="en-US"/>
          </a:p>
        </p:txBody>
      </p:sp>
      <p:sp>
        <p:nvSpPr>
          <p:cNvPr id="63491" name="Rectangle 2"/>
          <p:cNvSpPr>
            <a:spLocks noGrp="1" noChangeArrowheads="1"/>
          </p:cNvSpPr>
          <p:nvPr>
            <p:ph type="title"/>
          </p:nvPr>
        </p:nvSpPr>
        <p:spPr/>
        <p:txBody>
          <a:bodyPr/>
          <a:lstStyle/>
          <a:p>
            <a:pPr eaLnBrk="1" hangingPunct="1"/>
            <a:r>
              <a:rPr lang="en-US"/>
              <a:t>Question 123.6.8</a:t>
            </a:r>
          </a:p>
        </p:txBody>
      </p:sp>
      <p:sp>
        <p:nvSpPr>
          <p:cNvPr id="63492" name="Rectangle 3"/>
          <p:cNvSpPr>
            <a:spLocks noGrp="1" noChangeArrowheads="1"/>
          </p:cNvSpPr>
          <p:nvPr>
            <p:ph type="body" idx="1"/>
          </p:nvPr>
        </p:nvSpPr>
        <p:spPr/>
        <p:txBody>
          <a:bodyPr/>
          <a:lstStyle/>
          <a:p>
            <a:pPr marL="609600" indent="-609600" eaLnBrk="1" hangingPunct="1">
              <a:buFontTx/>
              <a:buNone/>
            </a:pPr>
            <a:r>
              <a:rPr lang="en-US"/>
              <a:t>A blood platelet drifts along with the flow of blood through an artery that is partially blocked by deposits. As the platelet moves from the narrow region to the wider region, it experiences    	</a:t>
            </a:r>
          </a:p>
          <a:p>
            <a:pPr marL="609600" indent="-609600" eaLnBrk="1" hangingPunct="1">
              <a:buFontTx/>
              <a:buAutoNum type="alphaLcParenR"/>
            </a:pPr>
            <a:r>
              <a:rPr lang="en-US"/>
              <a:t>an increase in pressure</a:t>
            </a:r>
          </a:p>
          <a:p>
            <a:pPr marL="609600" indent="-609600" eaLnBrk="1" hangingPunct="1">
              <a:buFontTx/>
              <a:buAutoNum type="alphaLcParenR"/>
            </a:pPr>
            <a:r>
              <a:rPr lang="en-US"/>
              <a:t>no change in pressure</a:t>
            </a:r>
          </a:p>
          <a:p>
            <a:pPr marL="609600" indent="-609600" eaLnBrk="1" hangingPunct="1">
              <a:buFontTx/>
              <a:buAutoNum type="alphaLcParenR"/>
            </a:pPr>
            <a:r>
              <a:rPr lang="en-US"/>
              <a:t>a decrease in pressure.</a:t>
            </a:r>
          </a:p>
        </p:txBody>
      </p:sp>
      <p:pic>
        <p:nvPicPr>
          <p:cNvPr id="63493" name="Picture 4" descr="J4XB8525"/>
          <p:cNvPicPr>
            <a:picLocks noChangeAspect="1" noChangeArrowheads="1"/>
          </p:cNvPicPr>
          <p:nvPr/>
        </p:nvPicPr>
        <p:blipFill>
          <a:blip r:embed="rId2" cstate="print"/>
          <a:srcRect/>
          <a:stretch>
            <a:fillRect/>
          </a:stretch>
        </p:blipFill>
        <p:spPr bwMode="auto">
          <a:xfrm>
            <a:off x="5981700" y="4697413"/>
            <a:ext cx="2543175" cy="644525"/>
          </a:xfrm>
          <a:prstGeom prst="rect">
            <a:avLst/>
          </a:prstGeom>
          <a:noFill/>
          <a:ln w="9525">
            <a:noFill/>
            <a:miter lim="800000"/>
            <a:headEnd/>
            <a:tailEnd/>
          </a:ln>
        </p:spPr>
      </p:pic>
    </p:spTree>
    <p:extLst>
      <p:ext uri="{BB962C8B-B14F-4D97-AF65-F5344CB8AC3E}">
        <p14:creationId xmlns:p14="http://schemas.microsoft.com/office/powerpoint/2010/main" val="1499389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3802E258-F31E-49D5-A15A-CD804BEB056F}" type="slidenum">
              <a:rPr lang="en-US" smtClean="0"/>
              <a:pPr/>
              <a:t>20</a:t>
            </a:fld>
            <a:endParaRPr lang="en-US"/>
          </a:p>
        </p:txBody>
      </p:sp>
      <p:sp>
        <p:nvSpPr>
          <p:cNvPr id="60419" name="Rectangle 2"/>
          <p:cNvSpPr>
            <a:spLocks noGrp="1" noChangeArrowheads="1"/>
          </p:cNvSpPr>
          <p:nvPr>
            <p:ph type="title"/>
          </p:nvPr>
        </p:nvSpPr>
        <p:spPr/>
        <p:txBody>
          <a:bodyPr/>
          <a:lstStyle/>
          <a:p>
            <a:pPr eaLnBrk="1" hangingPunct="1"/>
            <a:r>
              <a:rPr lang="en-US"/>
              <a:t>Question 123.6.5</a:t>
            </a:r>
          </a:p>
        </p:txBody>
      </p:sp>
      <p:sp>
        <p:nvSpPr>
          <p:cNvPr id="60420" name="Rectangle 3"/>
          <p:cNvSpPr>
            <a:spLocks noGrp="1" noChangeArrowheads="1"/>
          </p:cNvSpPr>
          <p:nvPr>
            <p:ph type="body" idx="1"/>
          </p:nvPr>
        </p:nvSpPr>
        <p:spPr>
          <a:xfrm>
            <a:off x="457200" y="1600200"/>
            <a:ext cx="4732338" cy="4525963"/>
          </a:xfrm>
        </p:spPr>
        <p:txBody>
          <a:bodyPr/>
          <a:lstStyle/>
          <a:p>
            <a:pPr marL="609600" indent="-609600">
              <a:lnSpc>
                <a:spcPct val="120000"/>
              </a:lnSpc>
              <a:spcBef>
                <a:spcPct val="0"/>
              </a:spcBef>
              <a:buFontTx/>
              <a:buNone/>
            </a:pPr>
            <a:r>
              <a:rPr lang="en-US" sz="2400" b="1"/>
              <a:t>A non-uniform pipe is shown at the right. Fluid flows from left to right through the pipe segment. How does the flow rate change as we go from point A to point B.</a:t>
            </a:r>
          </a:p>
          <a:p>
            <a:pPr marL="609600" indent="-609600" eaLnBrk="1" hangingPunct="1">
              <a:lnSpc>
                <a:spcPct val="90000"/>
              </a:lnSpc>
              <a:buFontTx/>
              <a:buAutoNum type="alphaLcPeriod"/>
            </a:pPr>
            <a:r>
              <a:rPr lang="en-US" sz="2400" b="1">
                <a:solidFill>
                  <a:schemeClr val="tx2"/>
                </a:solidFill>
              </a:rPr>
              <a:t>Increases</a:t>
            </a:r>
          </a:p>
          <a:p>
            <a:pPr marL="609600" indent="-609600" eaLnBrk="1" hangingPunct="1">
              <a:lnSpc>
                <a:spcPct val="90000"/>
              </a:lnSpc>
              <a:buFontTx/>
              <a:buAutoNum type="alphaLcPeriod"/>
            </a:pPr>
            <a:r>
              <a:rPr lang="en-US" sz="2400" b="1">
                <a:solidFill>
                  <a:schemeClr val="tx2"/>
                </a:solidFill>
              </a:rPr>
              <a:t>Decreases</a:t>
            </a:r>
          </a:p>
          <a:p>
            <a:pPr marL="609600" indent="-609600" eaLnBrk="1" hangingPunct="1">
              <a:lnSpc>
                <a:spcPct val="90000"/>
              </a:lnSpc>
              <a:buFontTx/>
              <a:buAutoNum type="alphaLcPeriod"/>
            </a:pPr>
            <a:r>
              <a:rPr lang="en-US" sz="2400" b="1">
                <a:solidFill>
                  <a:schemeClr val="tx2"/>
                </a:solidFill>
              </a:rPr>
              <a:t>Stays the same</a:t>
            </a:r>
          </a:p>
          <a:p>
            <a:pPr marL="609600" indent="-609600" eaLnBrk="1" hangingPunct="1">
              <a:lnSpc>
                <a:spcPct val="90000"/>
              </a:lnSpc>
            </a:pPr>
            <a:endParaRPr lang="en-US" sz="2400"/>
          </a:p>
        </p:txBody>
      </p:sp>
      <p:grpSp>
        <p:nvGrpSpPr>
          <p:cNvPr id="60421" name="Group 5"/>
          <p:cNvGrpSpPr>
            <a:grpSpLocks/>
          </p:cNvGrpSpPr>
          <p:nvPr/>
        </p:nvGrpSpPr>
        <p:grpSpPr bwMode="auto">
          <a:xfrm>
            <a:off x="5608638" y="2982913"/>
            <a:ext cx="2614612" cy="1581150"/>
            <a:chOff x="2070" y="2619"/>
            <a:chExt cx="1647" cy="996"/>
          </a:xfrm>
        </p:grpSpPr>
        <p:grpSp>
          <p:nvGrpSpPr>
            <p:cNvPr id="60422" name="Group 6"/>
            <p:cNvGrpSpPr>
              <a:grpSpLocks/>
            </p:cNvGrpSpPr>
            <p:nvPr/>
          </p:nvGrpSpPr>
          <p:grpSpPr bwMode="auto">
            <a:xfrm>
              <a:off x="2183" y="3430"/>
              <a:ext cx="161" cy="96"/>
              <a:chOff x="707" y="2868"/>
              <a:chExt cx="161" cy="96"/>
            </a:xfrm>
          </p:grpSpPr>
          <p:sp>
            <p:nvSpPr>
              <p:cNvPr id="60431" name="AutoShape 7"/>
              <p:cNvSpPr>
                <a:spLocks noChangeArrowheads="1"/>
              </p:cNvSpPr>
              <p:nvPr/>
            </p:nvSpPr>
            <p:spPr bwMode="auto">
              <a:xfrm rot="213656" flipH="1">
                <a:off x="707" y="2868"/>
                <a:ext cx="161" cy="96"/>
              </a:xfrm>
              <a:prstGeom prst="flowChartMagneticDrum">
                <a:avLst/>
              </a:prstGeom>
              <a:solidFill>
                <a:schemeClr val="accent1"/>
              </a:solidFill>
              <a:ln w="9525">
                <a:solidFill>
                  <a:srgbClr val="000000"/>
                </a:solidFill>
                <a:round/>
                <a:headEnd/>
                <a:tailEnd/>
              </a:ln>
            </p:spPr>
            <p:txBody>
              <a:bodyPr wrap="none" anchor="ctr"/>
              <a:lstStyle/>
              <a:p>
                <a:endParaRPr lang="en-US"/>
              </a:p>
            </p:txBody>
          </p:sp>
          <p:sp>
            <p:nvSpPr>
              <p:cNvPr id="60432" name="Arc 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close/>
                  </a:path>
                </a:pathLst>
              </a:custGeom>
              <a:noFill/>
              <a:ln w="9525">
                <a:solidFill>
                  <a:srgbClr val="000000"/>
                </a:solidFill>
                <a:prstDash val="sysDot"/>
                <a:round/>
                <a:headEnd/>
                <a:tailEnd/>
              </a:ln>
            </p:spPr>
            <p:txBody>
              <a:bodyPr wrap="none" anchor="ctr"/>
              <a:lstStyle/>
              <a:p>
                <a:endParaRPr lang="en-US"/>
              </a:p>
            </p:txBody>
          </p:sp>
        </p:grpSp>
        <p:sp>
          <p:nvSpPr>
            <p:cNvPr id="60423" name="Freeform 9"/>
            <p:cNvSpPr>
              <a:spLocks/>
            </p:cNvSpPr>
            <p:nvPr/>
          </p:nvSpPr>
          <p:spPr bwMode="auto">
            <a:xfrm>
              <a:off x="2187" y="2887"/>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rgbClr val="99CCFF"/>
            </a:solidFill>
            <a:ln w="9525">
              <a:solidFill>
                <a:srgbClr val="000000"/>
              </a:solidFill>
              <a:round/>
              <a:headEnd/>
              <a:tailEnd/>
            </a:ln>
          </p:spPr>
          <p:txBody>
            <a:bodyPr/>
            <a:lstStyle/>
            <a:p>
              <a:endParaRPr lang="en-US"/>
            </a:p>
          </p:txBody>
        </p:sp>
        <p:sp>
          <p:nvSpPr>
            <p:cNvPr id="60424" name="Freeform 10"/>
            <p:cNvSpPr>
              <a:spLocks/>
            </p:cNvSpPr>
            <p:nvPr/>
          </p:nvSpPr>
          <p:spPr bwMode="auto">
            <a:xfrm rot="-10354484">
              <a:off x="2227" y="3057"/>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5" name="Freeform 11"/>
            <p:cNvSpPr>
              <a:spLocks/>
            </p:cNvSpPr>
            <p:nvPr/>
          </p:nvSpPr>
          <p:spPr bwMode="auto">
            <a:xfrm rot="-10354484">
              <a:off x="2247" y="2811"/>
              <a:ext cx="1353" cy="713"/>
            </a:xfrm>
            <a:custGeom>
              <a:avLst/>
              <a:gdLst>
                <a:gd name="T0" fmla="*/ 0 w 1362"/>
                <a:gd name="T1" fmla="*/ 45994 h 558"/>
                <a:gd name="T2" fmla="*/ 403 w 1362"/>
                <a:gd name="T3" fmla="*/ 39223 h 558"/>
                <a:gd name="T4" fmla="*/ 696 w 1362"/>
                <a:gd name="T5" fmla="*/ 11270 h 558"/>
                <a:gd name="T6" fmla="*/ 1209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rgbClr val="000000"/>
              </a:solidFill>
              <a:round/>
              <a:headEnd/>
              <a:tailEnd/>
            </a:ln>
          </p:spPr>
          <p:txBody>
            <a:bodyPr/>
            <a:lstStyle/>
            <a:p>
              <a:endParaRPr lang="en-US"/>
            </a:p>
          </p:txBody>
        </p:sp>
        <p:sp>
          <p:nvSpPr>
            <p:cNvPr id="60426" name="Oval 12"/>
            <p:cNvSpPr>
              <a:spLocks noChangeArrowheads="1"/>
            </p:cNvSpPr>
            <p:nvPr/>
          </p:nvSpPr>
          <p:spPr bwMode="auto">
            <a:xfrm rot="-10354484">
              <a:off x="3607" y="2899"/>
              <a:ext cx="56" cy="249"/>
            </a:xfrm>
            <a:prstGeom prst="ellipse">
              <a:avLst/>
            </a:prstGeom>
            <a:noFill/>
            <a:ln w="9525">
              <a:solidFill>
                <a:srgbClr val="000000"/>
              </a:solidFill>
              <a:round/>
              <a:headEnd/>
              <a:tailEnd/>
            </a:ln>
          </p:spPr>
          <p:txBody>
            <a:bodyPr wrap="none" anchor="ctr"/>
            <a:lstStyle/>
            <a:p>
              <a:endParaRPr lang="en-US"/>
            </a:p>
          </p:txBody>
        </p:sp>
        <p:sp>
          <p:nvSpPr>
            <p:cNvPr id="60427" name="Oval 13"/>
            <p:cNvSpPr>
              <a:spLocks noChangeArrowheads="1"/>
            </p:cNvSpPr>
            <p:nvPr/>
          </p:nvSpPr>
          <p:spPr bwMode="auto">
            <a:xfrm rot="-10354484">
              <a:off x="2184" y="3431"/>
              <a:ext cx="52" cy="93"/>
            </a:xfrm>
            <a:prstGeom prst="ellipse">
              <a:avLst/>
            </a:prstGeom>
            <a:noFill/>
            <a:ln w="9525">
              <a:solidFill>
                <a:srgbClr val="000000"/>
              </a:solidFill>
              <a:round/>
              <a:headEnd/>
              <a:tailEnd/>
            </a:ln>
          </p:spPr>
          <p:txBody>
            <a:bodyPr wrap="none" anchor="ctr"/>
            <a:lstStyle/>
            <a:p>
              <a:endParaRPr lang="en-US"/>
            </a:p>
          </p:txBody>
        </p:sp>
        <p:sp>
          <p:nvSpPr>
            <p:cNvPr id="60428" name="Oval 14"/>
            <p:cNvSpPr>
              <a:spLocks noChangeArrowheads="1"/>
            </p:cNvSpPr>
            <p:nvPr/>
          </p:nvSpPr>
          <p:spPr bwMode="auto">
            <a:xfrm rot="-10354484">
              <a:off x="3538" y="2893"/>
              <a:ext cx="56" cy="249"/>
            </a:xfrm>
            <a:prstGeom prst="ellipse">
              <a:avLst/>
            </a:prstGeom>
            <a:noFill/>
            <a:ln w="9525">
              <a:solidFill>
                <a:srgbClr val="000000"/>
              </a:solidFill>
              <a:round/>
              <a:headEnd/>
              <a:tailEnd/>
            </a:ln>
          </p:spPr>
          <p:txBody>
            <a:bodyPr wrap="none" anchor="ctr"/>
            <a:lstStyle/>
            <a:p>
              <a:endParaRPr lang="en-US"/>
            </a:p>
          </p:txBody>
        </p:sp>
        <p:sp>
          <p:nvSpPr>
            <p:cNvPr id="60429" name="Text Box 15"/>
            <p:cNvSpPr txBox="1">
              <a:spLocks noChangeArrowheads="1"/>
            </p:cNvSpPr>
            <p:nvPr/>
          </p:nvSpPr>
          <p:spPr bwMode="auto">
            <a:xfrm>
              <a:off x="2070" y="3105"/>
              <a:ext cx="244" cy="288"/>
            </a:xfrm>
            <a:prstGeom prst="rect">
              <a:avLst/>
            </a:prstGeom>
            <a:noFill/>
            <a:ln w="9525">
              <a:noFill/>
              <a:miter lim="800000"/>
              <a:headEnd/>
              <a:tailEnd/>
            </a:ln>
          </p:spPr>
          <p:txBody>
            <a:bodyPr wrap="none">
              <a:spAutoFit/>
            </a:bodyPr>
            <a:lstStyle/>
            <a:p>
              <a:pPr eaLnBrk="0" hangingPunct="0"/>
              <a:r>
                <a:rPr lang="en-US" sz="2400">
                  <a:solidFill>
                    <a:srgbClr val="000000"/>
                  </a:solidFill>
                </a:rPr>
                <a:t>A</a:t>
              </a:r>
            </a:p>
          </p:txBody>
        </p:sp>
        <p:sp>
          <p:nvSpPr>
            <p:cNvPr id="60430" name="Text Box 16"/>
            <p:cNvSpPr txBox="1">
              <a:spLocks noChangeArrowheads="1"/>
            </p:cNvSpPr>
            <p:nvPr/>
          </p:nvSpPr>
          <p:spPr bwMode="auto">
            <a:xfrm>
              <a:off x="3473" y="2619"/>
              <a:ext cx="244" cy="288"/>
            </a:xfrm>
            <a:prstGeom prst="rect">
              <a:avLst/>
            </a:prstGeom>
            <a:noFill/>
            <a:ln w="9525">
              <a:noFill/>
              <a:miter lim="800000"/>
              <a:headEnd/>
              <a:tailEnd/>
            </a:ln>
          </p:spPr>
          <p:txBody>
            <a:bodyPr wrap="none">
              <a:spAutoFit/>
            </a:bodyPr>
            <a:lstStyle/>
            <a:p>
              <a:pPr eaLnBrk="0" hangingPunct="0"/>
              <a:r>
                <a:rPr lang="en-US" sz="2400">
                  <a:solidFill>
                    <a:srgbClr val="000000"/>
                  </a:solidFill>
                </a:rPr>
                <a:t>B</a:t>
              </a:r>
            </a:p>
          </p:txBody>
        </p:sp>
      </p:grpSp>
    </p:spTree>
    <p:extLst>
      <p:ext uri="{BB962C8B-B14F-4D97-AF65-F5344CB8AC3E}">
        <p14:creationId xmlns:p14="http://schemas.microsoft.com/office/powerpoint/2010/main" val="1228890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altLang="en-US"/>
              <a:t>Equation of Continuity</a:t>
            </a:r>
          </a:p>
        </p:txBody>
      </p:sp>
      <p:sp>
        <p:nvSpPr>
          <p:cNvPr id="8196" name="Rectangle 3"/>
          <p:cNvSpPr>
            <a:spLocks noGrp="1" noChangeArrowheads="1"/>
          </p:cNvSpPr>
          <p:nvPr>
            <p:ph type="body" idx="1"/>
          </p:nvPr>
        </p:nvSpPr>
        <p:spPr>
          <a:xfrm>
            <a:off x="457200" y="1600200"/>
            <a:ext cx="4138613" cy="4122738"/>
          </a:xfrm>
        </p:spPr>
        <p:txBody>
          <a:bodyPr/>
          <a:lstStyle/>
          <a:p>
            <a:pPr eaLnBrk="1" hangingPunct="1">
              <a:lnSpc>
                <a:spcPct val="80000"/>
              </a:lnSpc>
            </a:pPr>
            <a:r>
              <a:rPr lang="en-US" altLang="en-US" sz="2000"/>
              <a:t>Imagine a segment of fluid as shown in the top figure</a:t>
            </a:r>
          </a:p>
          <a:p>
            <a:pPr lvl="1" eaLnBrk="1" hangingPunct="1">
              <a:lnSpc>
                <a:spcPct val="80000"/>
              </a:lnSpc>
            </a:pPr>
            <a:r>
              <a:rPr lang="en-US" altLang="en-US" sz="1800">
                <a:sym typeface="Symbol" pitchFamily="18" charset="2"/>
              </a:rPr>
              <a:t>The volume at the right end that is x</a:t>
            </a:r>
            <a:r>
              <a:rPr lang="en-US" altLang="en-US" sz="1800" baseline="-25000">
                <a:sym typeface="Symbol" pitchFamily="18" charset="2"/>
              </a:rPr>
              <a:t>2</a:t>
            </a:r>
            <a:r>
              <a:rPr lang="en-US" altLang="en-US" sz="1800">
                <a:sym typeface="Symbol" pitchFamily="18" charset="2"/>
              </a:rPr>
              <a:t> long is not part of the segment</a:t>
            </a:r>
            <a:endParaRPr lang="en-US" altLang="en-US" sz="1800"/>
          </a:p>
          <a:p>
            <a:pPr eaLnBrk="1" hangingPunct="1">
              <a:lnSpc>
                <a:spcPct val="80000"/>
              </a:lnSpc>
            </a:pPr>
            <a:endParaRPr lang="en-US" altLang="en-US" sz="2000"/>
          </a:p>
          <a:p>
            <a:pPr eaLnBrk="1" hangingPunct="1">
              <a:lnSpc>
                <a:spcPct val="80000"/>
              </a:lnSpc>
            </a:pPr>
            <a:r>
              <a:rPr lang="en-US" altLang="en-US" sz="2000"/>
              <a:t>In time </a:t>
            </a:r>
            <a:r>
              <a:rPr lang="en-US" altLang="en-US" sz="2000">
                <a:sym typeface="Symbol" pitchFamily="18" charset="2"/>
              </a:rPr>
              <a:t>t the segment moves so the left hand boundary has traveled through x</a:t>
            </a:r>
            <a:r>
              <a:rPr lang="en-US" altLang="en-US" sz="2000" baseline="-25000">
                <a:sym typeface="Symbol" pitchFamily="18" charset="2"/>
              </a:rPr>
              <a:t>1</a:t>
            </a:r>
            <a:r>
              <a:rPr lang="en-US" altLang="en-US" sz="2000">
                <a:sym typeface="Symbol" pitchFamily="18" charset="2"/>
              </a:rPr>
              <a:t> and the right hand boundary has traveled through x</a:t>
            </a:r>
            <a:r>
              <a:rPr lang="en-US" altLang="en-US" sz="2000" baseline="-25000">
                <a:sym typeface="Symbol" pitchFamily="18" charset="2"/>
              </a:rPr>
              <a:t>2</a:t>
            </a:r>
            <a:r>
              <a:rPr lang="en-US" altLang="en-US" sz="2000">
                <a:sym typeface="Symbol" pitchFamily="18" charset="2"/>
              </a:rPr>
              <a:t> </a:t>
            </a:r>
          </a:p>
          <a:p>
            <a:pPr eaLnBrk="1" hangingPunct="1">
              <a:lnSpc>
                <a:spcPct val="80000"/>
              </a:lnSpc>
            </a:pPr>
            <a:endParaRPr lang="en-US" altLang="en-US" sz="2000">
              <a:sym typeface="Symbol" pitchFamily="18" charset="2"/>
            </a:endParaRPr>
          </a:p>
          <a:p>
            <a:pPr eaLnBrk="1" hangingPunct="1">
              <a:lnSpc>
                <a:spcPct val="80000"/>
              </a:lnSpc>
            </a:pPr>
            <a:r>
              <a:rPr lang="en-US" altLang="en-US" sz="2000">
                <a:sym typeface="Symbol" pitchFamily="18" charset="2"/>
              </a:rPr>
              <a:t>The bottom figure is the one from the book that tries to describe this all in one figure</a:t>
            </a:r>
          </a:p>
          <a:p>
            <a:pPr eaLnBrk="1" hangingPunct="1">
              <a:lnSpc>
                <a:spcPct val="80000"/>
              </a:lnSpc>
              <a:buFontTx/>
              <a:buNone/>
            </a:pPr>
            <a:endParaRPr lang="en-US" altLang="en-US" sz="2000">
              <a:sym typeface="Symbol" pitchFamily="18" charset="2"/>
            </a:endParaRPr>
          </a:p>
          <a:p>
            <a:pPr eaLnBrk="1" hangingPunct="1">
              <a:lnSpc>
                <a:spcPct val="80000"/>
              </a:lnSpc>
            </a:pPr>
            <a:endParaRPr lang="en-US" altLang="en-US" sz="2000"/>
          </a:p>
        </p:txBody>
      </p:sp>
      <p:sp>
        <p:nvSpPr>
          <p:cNvPr id="8197" name="Rectangle 4"/>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8198" name="Object 5"/>
          <p:cNvGraphicFramePr>
            <a:graphicFrameLocks noChangeAspect="1"/>
          </p:cNvGraphicFramePr>
          <p:nvPr/>
        </p:nvGraphicFramePr>
        <p:xfrm>
          <a:off x="1844675" y="5721350"/>
          <a:ext cx="1185863" cy="395288"/>
        </p:xfrm>
        <a:graphic>
          <a:graphicData uri="http://schemas.openxmlformats.org/presentationml/2006/ole">
            <mc:AlternateContent xmlns:mc="http://schemas.openxmlformats.org/markup-compatibility/2006">
              <mc:Choice xmlns:v="urn:schemas-microsoft-com:vml" Requires="v">
                <p:oleObj spid="_x0000_s1026" name="Equation" r:id="rId3" imgW="647419" imgH="215806" progId="Equation.3">
                  <p:embed/>
                </p:oleObj>
              </mc:Choice>
              <mc:Fallback>
                <p:oleObj name="Equation" r:id="rId3" imgW="647419" imgH="215806" progId="Equation.3">
                  <p:embed/>
                  <p:pic>
                    <p:nvPicPr>
                      <p:cNvPr id="819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675" y="5721350"/>
                        <a:ext cx="11858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99" name="Group 6"/>
          <p:cNvGrpSpPr>
            <a:grpSpLocks/>
          </p:cNvGrpSpPr>
          <p:nvPr/>
        </p:nvGrpSpPr>
        <p:grpSpPr bwMode="auto">
          <a:xfrm>
            <a:off x="4805363" y="1611313"/>
            <a:ext cx="3602037" cy="4421187"/>
            <a:chOff x="3027" y="1015"/>
            <a:chExt cx="2269" cy="2785"/>
          </a:xfrm>
        </p:grpSpPr>
        <p:grpSp>
          <p:nvGrpSpPr>
            <p:cNvPr id="8200" name="Group 7"/>
            <p:cNvGrpSpPr>
              <a:grpSpLocks/>
            </p:cNvGrpSpPr>
            <p:nvPr/>
          </p:nvGrpSpPr>
          <p:grpSpPr bwMode="auto">
            <a:xfrm>
              <a:off x="3478" y="1015"/>
              <a:ext cx="1480" cy="804"/>
              <a:chOff x="698" y="1317"/>
              <a:chExt cx="1480" cy="804"/>
            </a:xfrm>
          </p:grpSpPr>
          <p:grpSp>
            <p:nvGrpSpPr>
              <p:cNvPr id="8251" name="Group 8"/>
              <p:cNvGrpSpPr>
                <a:grpSpLocks/>
              </p:cNvGrpSpPr>
              <p:nvPr/>
            </p:nvGrpSpPr>
            <p:grpSpPr bwMode="auto">
              <a:xfrm>
                <a:off x="698" y="1936"/>
                <a:ext cx="161" cy="96"/>
                <a:chOff x="707" y="2868"/>
                <a:chExt cx="161" cy="96"/>
              </a:xfrm>
            </p:grpSpPr>
            <p:sp>
              <p:nvSpPr>
                <p:cNvPr id="8258" name="AutoShape 9"/>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9"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52" name="Freeform 11"/>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3" name="Freeform 12"/>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4" name="Freeform 13"/>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55" name="Oval 14"/>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6" name="Oval 15"/>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7" name="Oval 16"/>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8201" name="Group 17"/>
            <p:cNvGrpSpPr>
              <a:grpSpLocks/>
            </p:cNvGrpSpPr>
            <p:nvPr/>
          </p:nvGrpSpPr>
          <p:grpSpPr bwMode="auto">
            <a:xfrm>
              <a:off x="3497" y="1926"/>
              <a:ext cx="1483" cy="804"/>
              <a:chOff x="746" y="2786"/>
              <a:chExt cx="1483" cy="804"/>
            </a:xfrm>
          </p:grpSpPr>
          <p:sp>
            <p:nvSpPr>
              <p:cNvPr id="8242" name="Freeform 18"/>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8243" name="Group 19"/>
              <p:cNvGrpSpPr>
                <a:grpSpLocks/>
              </p:cNvGrpSpPr>
              <p:nvPr/>
            </p:nvGrpSpPr>
            <p:grpSpPr bwMode="auto">
              <a:xfrm>
                <a:off x="746" y="3408"/>
                <a:ext cx="161" cy="93"/>
                <a:chOff x="707" y="2868"/>
                <a:chExt cx="161" cy="96"/>
              </a:xfrm>
            </p:grpSpPr>
            <p:sp>
              <p:nvSpPr>
                <p:cNvPr id="8249" name="AutoShape 20"/>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50" name="Arc 2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44" name="Freeform 22"/>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5" name="Freeform 23"/>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46" name="Oval 24"/>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7" name="Oval 25"/>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8" name="Oval 26"/>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8202" name="Group 27"/>
            <p:cNvGrpSpPr>
              <a:grpSpLocks/>
            </p:cNvGrpSpPr>
            <p:nvPr/>
          </p:nvGrpSpPr>
          <p:grpSpPr bwMode="auto">
            <a:xfrm>
              <a:off x="3497" y="2855"/>
              <a:ext cx="1480" cy="804"/>
              <a:chOff x="755" y="3239"/>
              <a:chExt cx="1480" cy="804"/>
            </a:xfrm>
          </p:grpSpPr>
          <p:sp>
            <p:nvSpPr>
              <p:cNvPr id="8234" name="Freeform 2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8235" name="Group 29"/>
              <p:cNvGrpSpPr>
                <a:grpSpLocks/>
              </p:cNvGrpSpPr>
              <p:nvPr/>
            </p:nvGrpSpPr>
            <p:grpSpPr bwMode="auto">
              <a:xfrm>
                <a:off x="755" y="3327"/>
                <a:ext cx="1480" cy="716"/>
                <a:chOff x="755" y="3327"/>
                <a:chExt cx="1480" cy="716"/>
              </a:xfrm>
            </p:grpSpPr>
            <p:grpSp>
              <p:nvGrpSpPr>
                <p:cNvPr id="8236" name="Group 30"/>
                <p:cNvGrpSpPr>
                  <a:grpSpLocks/>
                </p:cNvGrpSpPr>
                <p:nvPr/>
              </p:nvGrpSpPr>
              <p:grpSpPr bwMode="auto">
                <a:xfrm>
                  <a:off x="755" y="3861"/>
                  <a:ext cx="161" cy="93"/>
                  <a:chOff x="707" y="2868"/>
                  <a:chExt cx="161" cy="96"/>
                </a:xfrm>
              </p:grpSpPr>
              <p:sp>
                <p:nvSpPr>
                  <p:cNvPr id="8240" name="AutoShape 3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41" name="Arc 3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8237" name="Freeform 3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38" name="Oval 3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8239" name="AutoShape 3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8203" name="Line 36"/>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4" name="Line 37"/>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5" name="Line 38"/>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6" name="Text Box 39"/>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8207" name="Line 40"/>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8" name="Line 41"/>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09" name="Line 42"/>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0" name="Text Box 43"/>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8211" name="Line 44"/>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2" name="Line 45"/>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3" name="Line 46"/>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4" name="Text Box 47"/>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8215" name="Line 48"/>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6" name="Line 49"/>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7" name="Line 50"/>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18" name="Line 51"/>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9" name="Text Box 52"/>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8220" name="Line 53"/>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1" name="Line 54"/>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2" name="Line 55"/>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3" name="Line 56"/>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4" name="Text Box 57"/>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8225" name="Line 58"/>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6" name="Line 59"/>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7" name="Line 60"/>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8" name="Text Box 61"/>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8229" name="Text Box 62"/>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8230" name="Line 63"/>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31" name="Line 64"/>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32" name="Text Box 65"/>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8233" name="Text Box 66"/>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Tree>
    <p:extLst>
      <p:ext uri="{BB962C8B-B14F-4D97-AF65-F5344CB8AC3E}">
        <p14:creationId xmlns:p14="http://schemas.microsoft.com/office/powerpoint/2010/main" val="2305460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6"/>
          <p:cNvSpPr>
            <a:spLocks noGrp="1"/>
          </p:cNvSpPr>
          <p:nvPr>
            <p:ph type="sldNum" sz="quarter" idx="12"/>
          </p:nvPr>
        </p:nvSpPr>
        <p:spPr>
          <a:noFill/>
        </p:spPr>
        <p:txBody>
          <a:bodyPr/>
          <a:lstStyle/>
          <a:p>
            <a:fld id="{91A73354-DD53-46C7-9ED8-6518EB3014BA}" type="slidenum">
              <a:rPr lang="en-US" smtClean="0"/>
              <a:pPr/>
              <a:t>22</a:t>
            </a:fld>
            <a:endParaRPr lang="en-US"/>
          </a:p>
        </p:txBody>
      </p:sp>
      <p:sp>
        <p:nvSpPr>
          <p:cNvPr id="61443" name="Rectangle 2"/>
          <p:cNvSpPr>
            <a:spLocks noGrp="1" noChangeArrowheads="1"/>
          </p:cNvSpPr>
          <p:nvPr>
            <p:ph type="title"/>
          </p:nvPr>
        </p:nvSpPr>
        <p:spPr/>
        <p:txBody>
          <a:bodyPr/>
          <a:lstStyle/>
          <a:p>
            <a:pPr eaLnBrk="1" hangingPunct="1"/>
            <a:r>
              <a:rPr lang="en-US" dirty="0"/>
              <a:t>Question 123.6.6</a:t>
            </a:r>
          </a:p>
        </p:txBody>
      </p:sp>
      <p:sp>
        <p:nvSpPr>
          <p:cNvPr id="61444" name="Rectangle 3"/>
          <p:cNvSpPr>
            <a:spLocks noGrp="1" noChangeArrowheads="1"/>
          </p:cNvSpPr>
          <p:nvPr>
            <p:ph type="body" sz="half" idx="1"/>
          </p:nvPr>
        </p:nvSpPr>
        <p:spPr/>
        <p:txBody>
          <a:bodyPr/>
          <a:lstStyle/>
          <a:p>
            <a:pPr eaLnBrk="1" hangingPunct="1"/>
            <a:r>
              <a:rPr lang="en-US"/>
              <a:t>A non uniform tube has a fluid in it as shown in (A).  If a pressure greater than atmospheric pressure is applied to the RHS as in case (B), what can be said of the relationship between V</a:t>
            </a:r>
            <a:r>
              <a:rPr lang="en-US" baseline="-25000"/>
              <a:t>1</a:t>
            </a:r>
            <a:r>
              <a:rPr lang="en-US"/>
              <a:t> and V</a:t>
            </a:r>
            <a:r>
              <a:rPr lang="en-US" baseline="-25000"/>
              <a:t>2</a:t>
            </a:r>
            <a:r>
              <a:rPr lang="en-US"/>
              <a:t>?</a:t>
            </a:r>
            <a:endParaRPr lang="en-US" baseline="-25000"/>
          </a:p>
        </p:txBody>
      </p:sp>
      <p:sp>
        <p:nvSpPr>
          <p:cNvPr id="61445" name="Rectangle 4"/>
          <p:cNvSpPr>
            <a:spLocks noGrp="1" noChangeArrowheads="1"/>
          </p:cNvSpPr>
          <p:nvPr>
            <p:ph type="body" sz="half" idx="2"/>
          </p:nvPr>
        </p:nvSpPr>
        <p:spPr>
          <a:xfrm>
            <a:off x="5505450" y="4191000"/>
            <a:ext cx="2952750" cy="1935163"/>
          </a:xfrm>
        </p:spPr>
        <p:txBody>
          <a:bodyPr/>
          <a:lstStyle/>
          <a:p>
            <a:pPr marL="533400" indent="-533400" eaLnBrk="1" hangingPunct="1">
              <a:buFontTx/>
              <a:buAutoNum type="alphaLcParenR"/>
            </a:pPr>
            <a:r>
              <a:rPr lang="en-US"/>
              <a:t>V</a:t>
            </a:r>
            <a:r>
              <a:rPr lang="en-US" baseline="-25000"/>
              <a:t>1</a:t>
            </a:r>
            <a:r>
              <a:rPr lang="en-US"/>
              <a:t> = V</a:t>
            </a:r>
            <a:r>
              <a:rPr lang="en-US" baseline="-25000"/>
              <a:t>2</a:t>
            </a:r>
            <a:endParaRPr lang="en-US"/>
          </a:p>
          <a:p>
            <a:pPr marL="533400" indent="-533400" eaLnBrk="1" hangingPunct="1">
              <a:buFontTx/>
              <a:buAutoNum type="alphaLcParenR"/>
            </a:pPr>
            <a:r>
              <a:rPr lang="en-US"/>
              <a:t>V</a:t>
            </a:r>
            <a:r>
              <a:rPr lang="en-US" baseline="-25000"/>
              <a:t>1</a:t>
            </a:r>
            <a:r>
              <a:rPr lang="en-US"/>
              <a:t> &gt; V</a:t>
            </a:r>
            <a:r>
              <a:rPr lang="en-US" baseline="-25000"/>
              <a:t>2</a:t>
            </a:r>
          </a:p>
          <a:p>
            <a:pPr marL="533400" indent="-533400" eaLnBrk="1" hangingPunct="1">
              <a:buFontTx/>
              <a:buAutoNum type="alphaLcParenR"/>
            </a:pPr>
            <a:r>
              <a:rPr lang="en-US"/>
              <a:t>V</a:t>
            </a:r>
            <a:r>
              <a:rPr lang="en-US" baseline="-25000"/>
              <a:t>1</a:t>
            </a:r>
            <a:r>
              <a:rPr lang="en-US"/>
              <a:t> &lt; V</a:t>
            </a:r>
            <a:r>
              <a:rPr lang="en-US" baseline="-25000"/>
              <a:t>2</a:t>
            </a:r>
            <a:endParaRPr lang="en-US"/>
          </a:p>
        </p:txBody>
      </p:sp>
      <p:grpSp>
        <p:nvGrpSpPr>
          <p:cNvPr id="61446" name="Group 5"/>
          <p:cNvGrpSpPr>
            <a:grpSpLocks/>
          </p:cNvGrpSpPr>
          <p:nvPr/>
        </p:nvGrpSpPr>
        <p:grpSpPr bwMode="auto">
          <a:xfrm>
            <a:off x="4800600" y="2038350"/>
            <a:ext cx="1352550" cy="1543050"/>
            <a:chOff x="2928" y="1188"/>
            <a:chExt cx="2340" cy="2208"/>
          </a:xfrm>
        </p:grpSpPr>
        <p:sp>
          <p:nvSpPr>
            <p:cNvPr id="61463" name="Freeform 6"/>
            <p:cNvSpPr>
              <a:spLocks/>
            </p:cNvSpPr>
            <p:nvPr/>
          </p:nvSpPr>
          <p:spPr bwMode="auto">
            <a:xfrm>
              <a:off x="2928" y="1188"/>
              <a:ext cx="2340" cy="2208"/>
            </a:xfrm>
            <a:custGeom>
              <a:avLst/>
              <a:gdLst>
                <a:gd name="T0" fmla="*/ 0 w 2340"/>
                <a:gd name="T1" fmla="*/ 48 h 2208"/>
                <a:gd name="T2" fmla="*/ 0 w 2340"/>
                <a:gd name="T3" fmla="*/ 1188 h 2208"/>
                <a:gd name="T4" fmla="*/ 24 w 2340"/>
                <a:gd name="T5" fmla="*/ 1764 h 2208"/>
                <a:gd name="T6" fmla="*/ 72 w 2340"/>
                <a:gd name="T7" fmla="*/ 1968 h 2208"/>
                <a:gd name="T8" fmla="*/ 144 w 2340"/>
                <a:gd name="T9" fmla="*/ 2076 h 2208"/>
                <a:gd name="T10" fmla="*/ 372 w 2340"/>
                <a:gd name="T11" fmla="*/ 2172 h 2208"/>
                <a:gd name="T12" fmla="*/ 672 w 2340"/>
                <a:gd name="T13" fmla="*/ 2208 h 2208"/>
                <a:gd name="T14" fmla="*/ 1284 w 2340"/>
                <a:gd name="T15" fmla="*/ 2208 h 2208"/>
                <a:gd name="T16" fmla="*/ 1812 w 2340"/>
                <a:gd name="T17" fmla="*/ 2208 h 2208"/>
                <a:gd name="T18" fmla="*/ 2112 w 2340"/>
                <a:gd name="T19" fmla="*/ 2172 h 2208"/>
                <a:gd name="T20" fmla="*/ 2244 w 2340"/>
                <a:gd name="T21" fmla="*/ 2076 h 2208"/>
                <a:gd name="T22" fmla="*/ 2316 w 2340"/>
                <a:gd name="T23" fmla="*/ 1860 h 2208"/>
                <a:gd name="T24" fmla="*/ 2340 w 2340"/>
                <a:gd name="T25" fmla="*/ 1368 h 2208"/>
                <a:gd name="T26" fmla="*/ 234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4" name="Freeform 7"/>
            <p:cNvSpPr>
              <a:spLocks/>
            </p:cNvSpPr>
            <p:nvPr/>
          </p:nvSpPr>
          <p:spPr bwMode="auto">
            <a:xfrm>
              <a:off x="3960" y="1284"/>
              <a:ext cx="1104" cy="1956"/>
            </a:xfrm>
            <a:custGeom>
              <a:avLst/>
              <a:gdLst>
                <a:gd name="T0" fmla="*/ 0 w 2340"/>
                <a:gd name="T1" fmla="*/ 6 h 2208"/>
                <a:gd name="T2" fmla="*/ 0 w 2340"/>
                <a:gd name="T3" fmla="*/ 134 h 2208"/>
                <a:gd name="T4" fmla="*/ 0 w 2340"/>
                <a:gd name="T5" fmla="*/ 199 h 2208"/>
                <a:gd name="T6" fmla="*/ 0 w 2340"/>
                <a:gd name="T7" fmla="*/ 222 h 2208"/>
                <a:gd name="T8" fmla="*/ 0 w 2340"/>
                <a:gd name="T9" fmla="*/ 235 h 2208"/>
                <a:gd name="T10" fmla="*/ 0 w 2340"/>
                <a:gd name="T11" fmla="*/ 245 h 2208"/>
                <a:gd name="T12" fmla="*/ 0 w 2340"/>
                <a:gd name="T13" fmla="*/ 249 h 2208"/>
                <a:gd name="T14" fmla="*/ 0 w 2340"/>
                <a:gd name="T15" fmla="*/ 249 h 2208"/>
                <a:gd name="T16" fmla="*/ 0 w 2340"/>
                <a:gd name="T17" fmla="*/ 249 h 2208"/>
                <a:gd name="T18" fmla="*/ 0 w 2340"/>
                <a:gd name="T19" fmla="*/ 245 h 2208"/>
                <a:gd name="T20" fmla="*/ 0 w 2340"/>
                <a:gd name="T21" fmla="*/ 235 h 2208"/>
                <a:gd name="T22" fmla="*/ 0 w 2340"/>
                <a:gd name="T23" fmla="*/ 210 h 2208"/>
                <a:gd name="T24" fmla="*/ 0 w 2340"/>
                <a:gd name="T25" fmla="*/ 155 h 2208"/>
                <a:gd name="T26" fmla="*/ 0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65" name="Freeform 8"/>
            <p:cNvSpPr>
              <a:spLocks/>
            </p:cNvSpPr>
            <p:nvPr/>
          </p:nvSpPr>
          <p:spPr bwMode="auto">
            <a:xfrm>
              <a:off x="2928" y="2268"/>
              <a:ext cx="2340" cy="1128"/>
            </a:xfrm>
            <a:custGeom>
              <a:avLst/>
              <a:gdLst>
                <a:gd name="T0" fmla="*/ 0 w 2340"/>
                <a:gd name="T1" fmla="*/ 24 h 1128"/>
                <a:gd name="T2" fmla="*/ 1032 w 2340"/>
                <a:gd name="T3" fmla="*/ 24 h 1128"/>
                <a:gd name="T4" fmla="*/ 1032 w 2340"/>
                <a:gd name="T5" fmla="*/ 612 h 1128"/>
                <a:gd name="T6" fmla="*/ 1080 w 2340"/>
                <a:gd name="T7" fmla="*/ 828 h 1128"/>
                <a:gd name="T8" fmla="*/ 1200 w 2340"/>
                <a:gd name="T9" fmla="*/ 948 h 1128"/>
                <a:gd name="T10" fmla="*/ 1392 w 2340"/>
                <a:gd name="T11" fmla="*/ 972 h 1128"/>
                <a:gd name="T12" fmla="*/ 1872 w 2340"/>
                <a:gd name="T13" fmla="*/ 960 h 1128"/>
                <a:gd name="T14" fmla="*/ 2064 w 2340"/>
                <a:gd name="T15" fmla="*/ 936 h 1128"/>
                <a:gd name="T16" fmla="*/ 2124 w 2340"/>
                <a:gd name="T17" fmla="*/ 756 h 1128"/>
                <a:gd name="T18" fmla="*/ 2124 w 2340"/>
                <a:gd name="T19" fmla="*/ 0 h 1128"/>
                <a:gd name="T20" fmla="*/ 2340 w 2340"/>
                <a:gd name="T21" fmla="*/ 0 h 1128"/>
                <a:gd name="T22" fmla="*/ 2328 w 2340"/>
                <a:gd name="T23" fmla="*/ 432 h 1128"/>
                <a:gd name="T24" fmla="*/ 2316 w 2340"/>
                <a:gd name="T25" fmla="*/ 708 h 1128"/>
                <a:gd name="T26" fmla="*/ 2256 w 2340"/>
                <a:gd name="T27" fmla="*/ 960 h 1128"/>
                <a:gd name="T28" fmla="*/ 2112 w 2340"/>
                <a:gd name="T29" fmla="*/ 1080 h 1128"/>
                <a:gd name="T30" fmla="*/ 1776 w 2340"/>
                <a:gd name="T31" fmla="*/ 1116 h 1128"/>
                <a:gd name="T32" fmla="*/ 840 w 2340"/>
                <a:gd name="T33" fmla="*/ 1128 h 1128"/>
                <a:gd name="T34" fmla="*/ 516 w 2340"/>
                <a:gd name="T35" fmla="*/ 1116 h 1128"/>
                <a:gd name="T36" fmla="*/ 324 w 2340"/>
                <a:gd name="T37" fmla="*/ 1056 h 1128"/>
                <a:gd name="T38" fmla="*/ 120 w 2340"/>
                <a:gd name="T39" fmla="*/ 960 h 1128"/>
                <a:gd name="T40" fmla="*/ 36 w 2340"/>
                <a:gd name="T41" fmla="*/ 768 h 1128"/>
                <a:gd name="T42" fmla="*/ 0 w 2340"/>
                <a:gd name="T43" fmla="*/ 276 h 1128"/>
                <a:gd name="T44" fmla="*/ 0 w 2340"/>
                <a:gd name="T45" fmla="*/ 24 h 11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40"/>
                <a:gd name="T70" fmla="*/ 0 h 1128"/>
                <a:gd name="T71" fmla="*/ 2340 w 2340"/>
                <a:gd name="T72" fmla="*/ 1128 h 11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40" h="1128">
                  <a:moveTo>
                    <a:pt x="0" y="24"/>
                  </a:moveTo>
                  <a:lnTo>
                    <a:pt x="1032" y="24"/>
                  </a:lnTo>
                  <a:lnTo>
                    <a:pt x="1032" y="612"/>
                  </a:lnTo>
                  <a:lnTo>
                    <a:pt x="1080" y="828"/>
                  </a:lnTo>
                  <a:lnTo>
                    <a:pt x="1200" y="948"/>
                  </a:lnTo>
                  <a:lnTo>
                    <a:pt x="1392" y="972"/>
                  </a:lnTo>
                  <a:lnTo>
                    <a:pt x="1872" y="960"/>
                  </a:lnTo>
                  <a:lnTo>
                    <a:pt x="2064" y="936"/>
                  </a:lnTo>
                  <a:lnTo>
                    <a:pt x="2124" y="756"/>
                  </a:lnTo>
                  <a:lnTo>
                    <a:pt x="2124" y="0"/>
                  </a:lnTo>
                  <a:lnTo>
                    <a:pt x="2340" y="0"/>
                  </a:lnTo>
                  <a:lnTo>
                    <a:pt x="2328" y="432"/>
                  </a:lnTo>
                  <a:lnTo>
                    <a:pt x="2316" y="708"/>
                  </a:lnTo>
                  <a:lnTo>
                    <a:pt x="2256" y="960"/>
                  </a:lnTo>
                  <a:lnTo>
                    <a:pt x="2112" y="1080"/>
                  </a:lnTo>
                  <a:lnTo>
                    <a:pt x="1776" y="1116"/>
                  </a:lnTo>
                  <a:lnTo>
                    <a:pt x="840" y="1128"/>
                  </a:lnTo>
                  <a:lnTo>
                    <a:pt x="516" y="1116"/>
                  </a:lnTo>
                  <a:lnTo>
                    <a:pt x="324" y="1056"/>
                  </a:lnTo>
                  <a:lnTo>
                    <a:pt x="120" y="960"/>
                  </a:lnTo>
                  <a:lnTo>
                    <a:pt x="36" y="768"/>
                  </a:lnTo>
                  <a:lnTo>
                    <a:pt x="0" y="276"/>
                  </a:lnTo>
                  <a:lnTo>
                    <a:pt x="0" y="24"/>
                  </a:lnTo>
                  <a:close/>
                </a:path>
              </a:pathLst>
            </a:custGeom>
            <a:solidFill>
              <a:schemeClr val="accent1"/>
            </a:solidFill>
            <a:ln w="9525">
              <a:solidFill>
                <a:schemeClr val="tx1"/>
              </a:solidFill>
              <a:round/>
              <a:headEnd/>
              <a:tailEnd/>
            </a:ln>
          </p:spPr>
          <p:txBody>
            <a:bodyPr/>
            <a:lstStyle/>
            <a:p>
              <a:endParaRPr lang="en-US"/>
            </a:p>
          </p:txBody>
        </p:sp>
      </p:grpSp>
      <p:sp>
        <p:nvSpPr>
          <p:cNvPr id="61447" name="Freeform 9"/>
          <p:cNvSpPr>
            <a:spLocks/>
          </p:cNvSpPr>
          <p:nvPr/>
        </p:nvSpPr>
        <p:spPr bwMode="auto">
          <a:xfrm>
            <a:off x="6599238" y="2019300"/>
            <a:ext cx="1497012" cy="1554163"/>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8" name="Freeform 10"/>
          <p:cNvSpPr>
            <a:spLocks/>
          </p:cNvSpPr>
          <p:nvPr/>
        </p:nvSpPr>
        <p:spPr bwMode="auto">
          <a:xfrm>
            <a:off x="7259638" y="2087563"/>
            <a:ext cx="706437" cy="1376362"/>
          </a:xfrm>
          <a:custGeom>
            <a:avLst/>
            <a:gdLst>
              <a:gd name="T0" fmla="*/ 0 w 2340"/>
              <a:gd name="T1" fmla="*/ 2147483647 h 2208"/>
              <a:gd name="T2" fmla="*/ 0 w 2340"/>
              <a:gd name="T3" fmla="*/ 2147483647 h 2208"/>
              <a:gd name="T4" fmla="*/ 2147483647 w 2340"/>
              <a:gd name="T5" fmla="*/ 2147483647 h 2208"/>
              <a:gd name="T6" fmla="*/ 2147483647 w 2340"/>
              <a:gd name="T7" fmla="*/ 2147483647 h 2208"/>
              <a:gd name="T8" fmla="*/ 2147483647 w 2340"/>
              <a:gd name="T9" fmla="*/ 2147483647 h 2208"/>
              <a:gd name="T10" fmla="*/ 2147483647 w 2340"/>
              <a:gd name="T11" fmla="*/ 2147483647 h 2208"/>
              <a:gd name="T12" fmla="*/ 2147483647 w 2340"/>
              <a:gd name="T13" fmla="*/ 2147483647 h 2208"/>
              <a:gd name="T14" fmla="*/ 2147483647 w 2340"/>
              <a:gd name="T15" fmla="*/ 2147483647 h 2208"/>
              <a:gd name="T16" fmla="*/ 2147483647 w 2340"/>
              <a:gd name="T17" fmla="*/ 2147483647 h 2208"/>
              <a:gd name="T18" fmla="*/ 2147483647 w 2340"/>
              <a:gd name="T19" fmla="*/ 2147483647 h 2208"/>
              <a:gd name="T20" fmla="*/ 2147483647 w 2340"/>
              <a:gd name="T21" fmla="*/ 2147483647 h 2208"/>
              <a:gd name="T22" fmla="*/ 2147483647 w 2340"/>
              <a:gd name="T23" fmla="*/ 2147483647 h 2208"/>
              <a:gd name="T24" fmla="*/ 2147483647 w 2340"/>
              <a:gd name="T25" fmla="*/ 2147483647 h 2208"/>
              <a:gd name="T26" fmla="*/ 2147483647 w 2340"/>
              <a:gd name="T27" fmla="*/ 0 h 22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40"/>
              <a:gd name="T43" fmla="*/ 0 h 2208"/>
              <a:gd name="T44" fmla="*/ 2340 w 2340"/>
              <a:gd name="T45" fmla="*/ 2208 h 220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40" h="2208">
                <a:moveTo>
                  <a:pt x="0" y="48"/>
                </a:moveTo>
                <a:lnTo>
                  <a:pt x="0" y="1188"/>
                </a:lnTo>
                <a:lnTo>
                  <a:pt x="24" y="1764"/>
                </a:lnTo>
                <a:lnTo>
                  <a:pt x="72" y="1968"/>
                </a:lnTo>
                <a:lnTo>
                  <a:pt x="144" y="2076"/>
                </a:lnTo>
                <a:lnTo>
                  <a:pt x="372" y="2172"/>
                </a:lnTo>
                <a:lnTo>
                  <a:pt x="672" y="2208"/>
                </a:lnTo>
                <a:lnTo>
                  <a:pt x="1284" y="2208"/>
                </a:lnTo>
                <a:lnTo>
                  <a:pt x="1812" y="2208"/>
                </a:lnTo>
                <a:lnTo>
                  <a:pt x="2112" y="2172"/>
                </a:lnTo>
                <a:lnTo>
                  <a:pt x="2244" y="2076"/>
                </a:lnTo>
                <a:lnTo>
                  <a:pt x="2316" y="1860"/>
                </a:lnTo>
                <a:lnTo>
                  <a:pt x="2340" y="1368"/>
                </a:lnTo>
                <a:lnTo>
                  <a:pt x="2340" y="0"/>
                </a:lnTo>
              </a:path>
            </a:pathLst>
          </a:custGeom>
          <a:noFill/>
          <a:ln w="9525">
            <a:solidFill>
              <a:schemeClr val="tx1"/>
            </a:solidFill>
            <a:round/>
            <a:headEnd/>
            <a:tailEnd/>
          </a:ln>
        </p:spPr>
        <p:txBody>
          <a:bodyPr/>
          <a:lstStyle/>
          <a:p>
            <a:endParaRPr lang="en-US"/>
          </a:p>
        </p:txBody>
      </p:sp>
      <p:sp>
        <p:nvSpPr>
          <p:cNvPr id="61449" name="Freeform 11"/>
          <p:cNvSpPr>
            <a:spLocks/>
          </p:cNvSpPr>
          <p:nvPr/>
        </p:nvSpPr>
        <p:spPr bwMode="auto">
          <a:xfrm>
            <a:off x="6591300" y="2590800"/>
            <a:ext cx="1497013" cy="990600"/>
          </a:xfrm>
          <a:custGeom>
            <a:avLst/>
            <a:gdLst>
              <a:gd name="T0" fmla="*/ 2147483647 w 2340"/>
              <a:gd name="T1" fmla="*/ 0 h 1368"/>
              <a:gd name="T2" fmla="*/ 2147483647 w 2340"/>
              <a:gd name="T3" fmla="*/ 0 h 1368"/>
              <a:gd name="T4" fmla="*/ 2147483647 w 2340"/>
              <a:gd name="T5" fmla="*/ 2147483647 h 1368"/>
              <a:gd name="T6" fmla="*/ 2147483647 w 2340"/>
              <a:gd name="T7" fmla="*/ 2147483647 h 1368"/>
              <a:gd name="T8" fmla="*/ 2147483647 w 2340"/>
              <a:gd name="T9" fmla="*/ 2147483647 h 1368"/>
              <a:gd name="T10" fmla="*/ 2147483647 w 2340"/>
              <a:gd name="T11" fmla="*/ 2147483647 h 1368"/>
              <a:gd name="T12" fmla="*/ 2147483647 w 2340"/>
              <a:gd name="T13" fmla="*/ 2147483647 h 1368"/>
              <a:gd name="T14" fmla="*/ 2147483647 w 2340"/>
              <a:gd name="T15" fmla="*/ 2147483647 h 1368"/>
              <a:gd name="T16" fmla="*/ 2147483647 w 2340"/>
              <a:gd name="T17" fmla="*/ 2147483647 h 1368"/>
              <a:gd name="T18" fmla="*/ 2147483647 w 2340"/>
              <a:gd name="T19" fmla="*/ 2147483647 h 1368"/>
              <a:gd name="T20" fmla="*/ 2147483647 w 2340"/>
              <a:gd name="T21" fmla="*/ 2147483647 h 1368"/>
              <a:gd name="T22" fmla="*/ 2147483647 w 2340"/>
              <a:gd name="T23" fmla="*/ 2147483647 h 1368"/>
              <a:gd name="T24" fmla="*/ 2147483647 w 2340"/>
              <a:gd name="T25" fmla="*/ 2147483647 h 1368"/>
              <a:gd name="T26" fmla="*/ 2147483647 w 2340"/>
              <a:gd name="T27" fmla="*/ 2147483647 h 1368"/>
              <a:gd name="T28" fmla="*/ 2147483647 w 2340"/>
              <a:gd name="T29" fmla="*/ 2147483647 h 1368"/>
              <a:gd name="T30" fmla="*/ 2147483647 w 2340"/>
              <a:gd name="T31" fmla="*/ 2147483647 h 1368"/>
              <a:gd name="T32" fmla="*/ 2147483647 w 2340"/>
              <a:gd name="T33" fmla="*/ 2147483647 h 1368"/>
              <a:gd name="T34" fmla="*/ 0 w 2340"/>
              <a:gd name="T35" fmla="*/ 2147483647 h 1368"/>
              <a:gd name="T36" fmla="*/ 2147483647 w 2340"/>
              <a:gd name="T37" fmla="*/ 0 h 13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340"/>
              <a:gd name="T58" fmla="*/ 0 h 1368"/>
              <a:gd name="T59" fmla="*/ 2340 w 2340"/>
              <a:gd name="T60" fmla="*/ 1368 h 13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340" h="1368">
                <a:moveTo>
                  <a:pt x="12" y="0"/>
                </a:moveTo>
                <a:lnTo>
                  <a:pt x="1044" y="0"/>
                </a:lnTo>
                <a:lnTo>
                  <a:pt x="1044" y="732"/>
                </a:lnTo>
                <a:lnTo>
                  <a:pt x="1080" y="1056"/>
                </a:lnTo>
                <a:lnTo>
                  <a:pt x="1164" y="1164"/>
                </a:lnTo>
                <a:lnTo>
                  <a:pt x="1284" y="1188"/>
                </a:lnTo>
                <a:lnTo>
                  <a:pt x="1872" y="1200"/>
                </a:lnTo>
                <a:lnTo>
                  <a:pt x="2052" y="1164"/>
                </a:lnTo>
                <a:lnTo>
                  <a:pt x="2136" y="1008"/>
                </a:lnTo>
                <a:lnTo>
                  <a:pt x="2124" y="864"/>
                </a:lnTo>
                <a:lnTo>
                  <a:pt x="2340" y="852"/>
                </a:lnTo>
                <a:lnTo>
                  <a:pt x="2292" y="1140"/>
                </a:lnTo>
                <a:lnTo>
                  <a:pt x="2136" y="1296"/>
                </a:lnTo>
                <a:lnTo>
                  <a:pt x="1764" y="1368"/>
                </a:lnTo>
                <a:lnTo>
                  <a:pt x="540" y="1368"/>
                </a:lnTo>
                <a:lnTo>
                  <a:pt x="192" y="1236"/>
                </a:lnTo>
                <a:lnTo>
                  <a:pt x="48" y="1032"/>
                </a:lnTo>
                <a:lnTo>
                  <a:pt x="0" y="336"/>
                </a:lnTo>
                <a:lnTo>
                  <a:pt x="12" y="0"/>
                </a:lnTo>
                <a:close/>
              </a:path>
            </a:pathLst>
          </a:custGeom>
          <a:solidFill>
            <a:schemeClr val="accent1">
              <a:alpha val="39999"/>
            </a:schemeClr>
          </a:solidFill>
          <a:ln w="9525">
            <a:solidFill>
              <a:schemeClr val="tx1"/>
            </a:solidFill>
            <a:round/>
            <a:headEnd/>
            <a:tailEnd/>
          </a:ln>
        </p:spPr>
        <p:txBody>
          <a:bodyPr/>
          <a:lstStyle/>
          <a:p>
            <a:endParaRPr lang="en-US"/>
          </a:p>
        </p:txBody>
      </p:sp>
      <p:sp>
        <p:nvSpPr>
          <p:cNvPr id="61450" name="Line 12"/>
          <p:cNvSpPr>
            <a:spLocks noChangeShapeType="1"/>
          </p:cNvSpPr>
          <p:nvPr/>
        </p:nvSpPr>
        <p:spPr bwMode="auto">
          <a:xfrm>
            <a:off x="4610100" y="2800350"/>
            <a:ext cx="4038600" cy="0"/>
          </a:xfrm>
          <a:prstGeom prst="line">
            <a:avLst/>
          </a:prstGeom>
          <a:noFill/>
          <a:ln w="9525">
            <a:solidFill>
              <a:schemeClr val="tx1"/>
            </a:solidFill>
            <a:prstDash val="dash"/>
            <a:round/>
            <a:headEnd/>
            <a:tailEnd/>
          </a:ln>
        </p:spPr>
        <p:txBody>
          <a:bodyPr/>
          <a:lstStyle/>
          <a:p>
            <a:endParaRPr lang="en-US"/>
          </a:p>
        </p:txBody>
      </p:sp>
      <p:sp>
        <p:nvSpPr>
          <p:cNvPr id="61451" name="Line 13"/>
          <p:cNvSpPr>
            <a:spLocks noChangeShapeType="1"/>
          </p:cNvSpPr>
          <p:nvPr/>
        </p:nvSpPr>
        <p:spPr bwMode="auto">
          <a:xfrm>
            <a:off x="4495800" y="2590800"/>
            <a:ext cx="4038600" cy="0"/>
          </a:xfrm>
          <a:prstGeom prst="line">
            <a:avLst/>
          </a:prstGeom>
          <a:noFill/>
          <a:ln w="9525">
            <a:solidFill>
              <a:schemeClr val="tx1"/>
            </a:solidFill>
            <a:prstDash val="dash"/>
            <a:round/>
            <a:headEnd/>
            <a:tailEnd/>
          </a:ln>
        </p:spPr>
        <p:txBody>
          <a:bodyPr/>
          <a:lstStyle/>
          <a:p>
            <a:endParaRPr lang="en-US"/>
          </a:p>
        </p:txBody>
      </p:sp>
      <p:sp>
        <p:nvSpPr>
          <p:cNvPr id="61452" name="Line 14"/>
          <p:cNvSpPr>
            <a:spLocks noChangeShapeType="1"/>
          </p:cNvSpPr>
          <p:nvPr/>
        </p:nvSpPr>
        <p:spPr bwMode="auto">
          <a:xfrm>
            <a:off x="4629150" y="3219450"/>
            <a:ext cx="4038600" cy="0"/>
          </a:xfrm>
          <a:prstGeom prst="line">
            <a:avLst/>
          </a:prstGeom>
          <a:noFill/>
          <a:ln w="9525">
            <a:solidFill>
              <a:schemeClr val="tx1"/>
            </a:solidFill>
            <a:prstDash val="dash"/>
            <a:round/>
            <a:headEnd/>
            <a:tailEnd/>
          </a:ln>
        </p:spPr>
        <p:txBody>
          <a:bodyPr/>
          <a:lstStyle/>
          <a:p>
            <a:endParaRPr lang="en-US"/>
          </a:p>
        </p:txBody>
      </p:sp>
      <p:sp>
        <p:nvSpPr>
          <p:cNvPr id="61453" name="Freeform 15"/>
          <p:cNvSpPr>
            <a:spLocks/>
          </p:cNvSpPr>
          <p:nvPr/>
        </p:nvSpPr>
        <p:spPr bwMode="auto">
          <a:xfrm rot="10597882" flipH="1">
            <a:off x="6100763" y="3041650"/>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4" name="Text Box 16"/>
          <p:cNvSpPr txBox="1">
            <a:spLocks noChangeArrowheads="1"/>
          </p:cNvSpPr>
          <p:nvPr/>
        </p:nvSpPr>
        <p:spPr bwMode="auto">
          <a:xfrm>
            <a:off x="6481763" y="3735388"/>
            <a:ext cx="420687" cy="366712"/>
          </a:xfrm>
          <a:prstGeom prst="rect">
            <a:avLst/>
          </a:prstGeom>
          <a:noFill/>
          <a:ln w="9525">
            <a:noFill/>
            <a:miter lim="800000"/>
            <a:headEnd/>
            <a:tailEnd/>
          </a:ln>
        </p:spPr>
        <p:txBody>
          <a:bodyPr wrap="none">
            <a:spAutoFit/>
          </a:bodyPr>
          <a:lstStyle/>
          <a:p>
            <a:r>
              <a:rPr lang="en-US"/>
              <a:t>V</a:t>
            </a:r>
            <a:r>
              <a:rPr lang="en-US" baseline="-25000"/>
              <a:t>1</a:t>
            </a:r>
          </a:p>
        </p:txBody>
      </p:sp>
      <p:sp>
        <p:nvSpPr>
          <p:cNvPr id="61455" name="Text Box 17"/>
          <p:cNvSpPr txBox="1">
            <a:spLocks noChangeArrowheads="1"/>
          </p:cNvSpPr>
          <p:nvPr/>
        </p:nvSpPr>
        <p:spPr bwMode="auto">
          <a:xfrm>
            <a:off x="7432675" y="1827213"/>
            <a:ext cx="420688" cy="366712"/>
          </a:xfrm>
          <a:prstGeom prst="rect">
            <a:avLst/>
          </a:prstGeom>
          <a:noFill/>
          <a:ln w="9525">
            <a:noFill/>
            <a:miter lim="800000"/>
            <a:headEnd/>
            <a:tailEnd/>
          </a:ln>
        </p:spPr>
        <p:txBody>
          <a:bodyPr wrap="none">
            <a:spAutoFit/>
          </a:bodyPr>
          <a:lstStyle/>
          <a:p>
            <a:r>
              <a:rPr lang="en-US"/>
              <a:t>V</a:t>
            </a:r>
            <a:r>
              <a:rPr lang="en-US" baseline="-25000"/>
              <a:t>2</a:t>
            </a:r>
          </a:p>
        </p:txBody>
      </p:sp>
      <p:sp>
        <p:nvSpPr>
          <p:cNvPr id="61456" name="Freeform 18"/>
          <p:cNvSpPr>
            <a:spLocks/>
          </p:cNvSpPr>
          <p:nvPr/>
        </p:nvSpPr>
        <p:spPr bwMode="auto">
          <a:xfrm rot="3919535" flipH="1">
            <a:off x="7064376" y="2025650"/>
            <a:ext cx="463550" cy="682625"/>
          </a:xfrm>
          <a:custGeom>
            <a:avLst/>
            <a:gdLst>
              <a:gd name="T0" fmla="*/ 2147483647 w 292"/>
              <a:gd name="T1" fmla="*/ 0 h 430"/>
              <a:gd name="T2" fmla="*/ 2147483647 w 292"/>
              <a:gd name="T3" fmla="*/ 2147483647 h 430"/>
              <a:gd name="T4" fmla="*/ 2147483647 w 292"/>
              <a:gd name="T5" fmla="*/ 2147483647 h 430"/>
              <a:gd name="T6" fmla="*/ 0 w 292"/>
              <a:gd name="T7" fmla="*/ 2147483647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457" name="Rectangle 19"/>
          <p:cNvSpPr>
            <a:spLocks noChangeArrowheads="1"/>
          </p:cNvSpPr>
          <p:nvPr/>
        </p:nvSpPr>
        <p:spPr bwMode="auto">
          <a:xfrm>
            <a:off x="5260975" y="1627188"/>
            <a:ext cx="488950" cy="366712"/>
          </a:xfrm>
          <a:prstGeom prst="rect">
            <a:avLst/>
          </a:prstGeom>
          <a:noFill/>
          <a:ln w="9525">
            <a:noFill/>
            <a:miter lim="800000"/>
            <a:headEnd/>
            <a:tailEnd/>
          </a:ln>
        </p:spPr>
        <p:txBody>
          <a:bodyPr wrap="none">
            <a:spAutoFit/>
          </a:bodyPr>
          <a:lstStyle/>
          <a:p>
            <a:r>
              <a:rPr lang="en-US"/>
              <a:t>(A)</a:t>
            </a:r>
          </a:p>
        </p:txBody>
      </p:sp>
      <p:sp>
        <p:nvSpPr>
          <p:cNvPr id="61458" name="Rectangle 20"/>
          <p:cNvSpPr>
            <a:spLocks noChangeArrowheads="1"/>
          </p:cNvSpPr>
          <p:nvPr/>
        </p:nvSpPr>
        <p:spPr bwMode="auto">
          <a:xfrm>
            <a:off x="7013575" y="1570038"/>
            <a:ext cx="488950" cy="366712"/>
          </a:xfrm>
          <a:prstGeom prst="rect">
            <a:avLst/>
          </a:prstGeom>
          <a:noFill/>
          <a:ln w="9525">
            <a:noFill/>
            <a:miter lim="800000"/>
            <a:headEnd/>
            <a:tailEnd/>
          </a:ln>
        </p:spPr>
        <p:txBody>
          <a:bodyPr wrap="none">
            <a:spAutoFit/>
          </a:bodyPr>
          <a:lstStyle/>
          <a:p>
            <a:r>
              <a:rPr lang="en-US"/>
              <a:t>(B)</a:t>
            </a:r>
          </a:p>
        </p:txBody>
      </p:sp>
      <p:sp>
        <p:nvSpPr>
          <p:cNvPr id="61459" name="Text Box 21"/>
          <p:cNvSpPr txBox="1">
            <a:spLocks noChangeArrowheads="1"/>
          </p:cNvSpPr>
          <p:nvPr/>
        </p:nvSpPr>
        <p:spPr bwMode="auto">
          <a:xfrm>
            <a:off x="7908925" y="1655763"/>
            <a:ext cx="706438" cy="366712"/>
          </a:xfrm>
          <a:prstGeom prst="rect">
            <a:avLst/>
          </a:prstGeom>
          <a:noFill/>
          <a:ln w="9525">
            <a:noFill/>
            <a:miter lim="800000"/>
            <a:headEnd/>
            <a:tailEnd/>
          </a:ln>
        </p:spPr>
        <p:txBody>
          <a:bodyPr wrap="none">
            <a:spAutoFit/>
          </a:bodyPr>
          <a:lstStyle/>
          <a:p>
            <a:r>
              <a:rPr lang="en-US"/>
              <a:t>P&gt;P</a:t>
            </a:r>
            <a:r>
              <a:rPr lang="en-US" baseline="-25000"/>
              <a:t>o</a:t>
            </a:r>
          </a:p>
        </p:txBody>
      </p:sp>
      <p:sp>
        <p:nvSpPr>
          <p:cNvPr id="61460" name="Text Box 22"/>
          <p:cNvSpPr txBox="1">
            <a:spLocks noChangeArrowheads="1"/>
          </p:cNvSpPr>
          <p:nvPr/>
        </p:nvSpPr>
        <p:spPr bwMode="auto">
          <a:xfrm>
            <a:off x="6518275" y="1712913"/>
            <a:ext cx="420688" cy="366712"/>
          </a:xfrm>
          <a:prstGeom prst="rect">
            <a:avLst/>
          </a:prstGeom>
          <a:noFill/>
          <a:ln w="9525">
            <a:noFill/>
            <a:miter lim="800000"/>
            <a:headEnd/>
            <a:tailEnd/>
          </a:ln>
        </p:spPr>
        <p:txBody>
          <a:bodyPr wrap="none">
            <a:spAutoFit/>
          </a:bodyPr>
          <a:lstStyle/>
          <a:p>
            <a:r>
              <a:rPr lang="en-US"/>
              <a:t>P</a:t>
            </a:r>
            <a:r>
              <a:rPr lang="en-US" baseline="-25000"/>
              <a:t>o</a:t>
            </a:r>
          </a:p>
        </p:txBody>
      </p:sp>
      <p:sp>
        <p:nvSpPr>
          <p:cNvPr id="61461" name="Text Box 23"/>
          <p:cNvSpPr txBox="1">
            <a:spLocks noChangeArrowheads="1"/>
          </p:cNvSpPr>
          <p:nvPr/>
        </p:nvSpPr>
        <p:spPr bwMode="auto">
          <a:xfrm>
            <a:off x="5965825" y="1693863"/>
            <a:ext cx="420688" cy="366712"/>
          </a:xfrm>
          <a:prstGeom prst="rect">
            <a:avLst/>
          </a:prstGeom>
          <a:noFill/>
          <a:ln w="9525">
            <a:noFill/>
            <a:miter lim="800000"/>
            <a:headEnd/>
            <a:tailEnd/>
          </a:ln>
        </p:spPr>
        <p:txBody>
          <a:bodyPr wrap="none">
            <a:spAutoFit/>
          </a:bodyPr>
          <a:lstStyle/>
          <a:p>
            <a:r>
              <a:rPr lang="en-US"/>
              <a:t>P</a:t>
            </a:r>
            <a:r>
              <a:rPr lang="en-US" baseline="-25000"/>
              <a:t>o</a:t>
            </a:r>
          </a:p>
        </p:txBody>
      </p:sp>
      <p:sp>
        <p:nvSpPr>
          <p:cNvPr id="61462" name="Text Box 24"/>
          <p:cNvSpPr txBox="1">
            <a:spLocks noChangeArrowheads="1"/>
          </p:cNvSpPr>
          <p:nvPr/>
        </p:nvSpPr>
        <p:spPr bwMode="auto">
          <a:xfrm>
            <a:off x="4746625" y="1751013"/>
            <a:ext cx="420688" cy="366712"/>
          </a:xfrm>
          <a:prstGeom prst="rect">
            <a:avLst/>
          </a:prstGeom>
          <a:noFill/>
          <a:ln w="9525">
            <a:noFill/>
            <a:miter lim="800000"/>
            <a:headEnd/>
            <a:tailEnd/>
          </a:ln>
        </p:spPr>
        <p:txBody>
          <a:bodyPr wrap="none">
            <a:spAutoFit/>
          </a:bodyPr>
          <a:lstStyle/>
          <a:p>
            <a:r>
              <a:rPr lang="en-US"/>
              <a:t>P</a:t>
            </a:r>
            <a:r>
              <a:rPr lang="en-US" baseline="-25000"/>
              <a:t>o</a:t>
            </a:r>
          </a:p>
        </p:txBody>
      </p:sp>
    </p:spTree>
    <p:extLst>
      <p:ext uri="{BB962C8B-B14F-4D97-AF65-F5344CB8AC3E}">
        <p14:creationId xmlns:p14="http://schemas.microsoft.com/office/powerpoint/2010/main" val="2580522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21C37C-7D8A-402B-88AF-9E104C0AD8B6}" type="slidenum">
              <a:rPr lang="en-US" altLang="en-US" sz="1400" smtClean="0"/>
              <a:pPr eaLnBrk="1" hangingPunct="1">
                <a:spcBef>
                  <a:spcPct val="0"/>
                </a:spcBef>
                <a:buFontTx/>
                <a:buNone/>
              </a:pPr>
              <a:t>23</a:t>
            </a:fld>
            <a:endParaRPr lang="en-US" altLang="en-US" sz="1400"/>
          </a:p>
        </p:txBody>
      </p:sp>
      <p:grpSp>
        <p:nvGrpSpPr>
          <p:cNvPr id="9219" name="Group 2"/>
          <p:cNvGrpSpPr>
            <a:grpSpLocks/>
          </p:cNvGrpSpPr>
          <p:nvPr/>
        </p:nvGrpSpPr>
        <p:grpSpPr bwMode="auto">
          <a:xfrm>
            <a:off x="4805363" y="1611313"/>
            <a:ext cx="3602037" cy="4421187"/>
            <a:chOff x="3027" y="1015"/>
            <a:chExt cx="2269" cy="2785"/>
          </a:xfrm>
        </p:grpSpPr>
        <p:grpSp>
          <p:nvGrpSpPr>
            <p:cNvPr id="9226" name="Group 3"/>
            <p:cNvGrpSpPr>
              <a:grpSpLocks/>
            </p:cNvGrpSpPr>
            <p:nvPr/>
          </p:nvGrpSpPr>
          <p:grpSpPr bwMode="auto">
            <a:xfrm>
              <a:off x="3478" y="1015"/>
              <a:ext cx="1480" cy="804"/>
              <a:chOff x="698" y="1317"/>
              <a:chExt cx="1480" cy="804"/>
            </a:xfrm>
          </p:grpSpPr>
          <p:grpSp>
            <p:nvGrpSpPr>
              <p:cNvPr id="9277" name="Group 4"/>
              <p:cNvGrpSpPr>
                <a:grpSpLocks/>
              </p:cNvGrpSpPr>
              <p:nvPr/>
            </p:nvGrpSpPr>
            <p:grpSpPr bwMode="auto">
              <a:xfrm>
                <a:off x="698" y="1936"/>
                <a:ext cx="161" cy="96"/>
                <a:chOff x="707" y="2868"/>
                <a:chExt cx="161" cy="96"/>
              </a:xfrm>
            </p:grpSpPr>
            <p:sp>
              <p:nvSpPr>
                <p:cNvPr id="9284"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5"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78"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79"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0"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81"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2"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83"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9227" name="Group 13"/>
            <p:cNvGrpSpPr>
              <a:grpSpLocks/>
            </p:cNvGrpSpPr>
            <p:nvPr/>
          </p:nvGrpSpPr>
          <p:grpSpPr bwMode="auto">
            <a:xfrm>
              <a:off x="3497" y="1926"/>
              <a:ext cx="1483" cy="804"/>
              <a:chOff x="746" y="2786"/>
              <a:chExt cx="1483" cy="804"/>
            </a:xfrm>
          </p:grpSpPr>
          <p:sp>
            <p:nvSpPr>
              <p:cNvPr id="9268"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9269" name="Group 15"/>
              <p:cNvGrpSpPr>
                <a:grpSpLocks/>
              </p:cNvGrpSpPr>
              <p:nvPr/>
            </p:nvGrpSpPr>
            <p:grpSpPr bwMode="auto">
              <a:xfrm>
                <a:off x="746" y="3408"/>
                <a:ext cx="161" cy="93"/>
                <a:chOff x="707" y="2868"/>
                <a:chExt cx="161" cy="96"/>
              </a:xfrm>
            </p:grpSpPr>
            <p:sp>
              <p:nvSpPr>
                <p:cNvPr id="9275"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6"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70"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1"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72"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3"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74"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9228" name="Group 23"/>
            <p:cNvGrpSpPr>
              <a:grpSpLocks/>
            </p:cNvGrpSpPr>
            <p:nvPr/>
          </p:nvGrpSpPr>
          <p:grpSpPr bwMode="auto">
            <a:xfrm>
              <a:off x="3497" y="2855"/>
              <a:ext cx="1480" cy="804"/>
              <a:chOff x="755" y="3239"/>
              <a:chExt cx="1480" cy="804"/>
            </a:xfrm>
          </p:grpSpPr>
          <p:sp>
            <p:nvSpPr>
              <p:cNvPr id="9260"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9261" name="Group 25"/>
              <p:cNvGrpSpPr>
                <a:grpSpLocks/>
              </p:cNvGrpSpPr>
              <p:nvPr/>
            </p:nvGrpSpPr>
            <p:grpSpPr bwMode="auto">
              <a:xfrm>
                <a:off x="755" y="3327"/>
                <a:ext cx="1480" cy="716"/>
                <a:chOff x="755" y="3327"/>
                <a:chExt cx="1480" cy="716"/>
              </a:xfrm>
            </p:grpSpPr>
            <p:grpSp>
              <p:nvGrpSpPr>
                <p:cNvPr id="9262" name="Group 26"/>
                <p:cNvGrpSpPr>
                  <a:grpSpLocks/>
                </p:cNvGrpSpPr>
                <p:nvPr/>
              </p:nvGrpSpPr>
              <p:grpSpPr bwMode="auto">
                <a:xfrm>
                  <a:off x="755" y="3861"/>
                  <a:ext cx="161" cy="93"/>
                  <a:chOff x="707" y="2868"/>
                  <a:chExt cx="161" cy="96"/>
                </a:xfrm>
              </p:grpSpPr>
              <p:sp>
                <p:nvSpPr>
                  <p:cNvPr id="9266"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67"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9263"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64"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9265"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9229"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0"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1"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2" name="Text Box 35"/>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9233"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4"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5"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6" name="Text Box 3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9237"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8"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39"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0" name="Text Box 43"/>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9241"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2"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3"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4"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5" name="Text Box 48"/>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9246"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47"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8"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49"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0" name="Text Box 53"/>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9251"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52"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3"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4" name="Text Box 57"/>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9255" name="Text Box 58"/>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9256"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7"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58" name="Text Box 61"/>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9259" name="Text Box 62"/>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
        <p:nvSpPr>
          <p:cNvPr id="9220" name="Rectangle 63"/>
          <p:cNvSpPr>
            <a:spLocks noGrp="1" noChangeArrowheads="1"/>
          </p:cNvSpPr>
          <p:nvPr>
            <p:ph type="title"/>
          </p:nvPr>
        </p:nvSpPr>
        <p:spPr/>
        <p:txBody>
          <a:bodyPr/>
          <a:lstStyle/>
          <a:p>
            <a:pPr eaLnBrk="1" hangingPunct="1"/>
            <a:r>
              <a:rPr lang="en-US" altLang="en-US"/>
              <a:t>Continuity Equation</a:t>
            </a:r>
          </a:p>
        </p:txBody>
      </p:sp>
      <p:sp>
        <p:nvSpPr>
          <p:cNvPr id="9221" name="Rectangle 64"/>
          <p:cNvSpPr>
            <a:spLocks noGrp="1" noChangeArrowheads="1"/>
          </p:cNvSpPr>
          <p:nvPr>
            <p:ph type="body" idx="1"/>
          </p:nvPr>
        </p:nvSpPr>
        <p:spPr>
          <a:xfrm>
            <a:off x="457200" y="1600200"/>
            <a:ext cx="4076700" cy="4525963"/>
          </a:xfrm>
        </p:spPr>
        <p:txBody>
          <a:bodyPr/>
          <a:lstStyle/>
          <a:p>
            <a:pPr eaLnBrk="1" hangingPunct="1"/>
            <a:r>
              <a:rPr lang="en-US" altLang="en-US" sz="2400">
                <a:sym typeface="Symbol" pitchFamily="18" charset="2"/>
              </a:rPr>
              <a:t>The mass in volume 1</a:t>
            </a:r>
          </a:p>
          <a:p>
            <a:pPr eaLnBrk="1" hangingPunct="1"/>
            <a:endParaRPr lang="en-US" altLang="en-US" sz="2400">
              <a:sym typeface="Symbol" pitchFamily="18" charset="2"/>
            </a:endParaRPr>
          </a:p>
          <a:p>
            <a:pPr eaLnBrk="1" hangingPunct="1"/>
            <a:r>
              <a:rPr lang="en-US" altLang="en-US" sz="2400">
                <a:sym typeface="Symbol" pitchFamily="18" charset="2"/>
              </a:rPr>
              <a:t>The mass in volume 2</a:t>
            </a:r>
          </a:p>
          <a:p>
            <a:pPr eaLnBrk="1" hangingPunct="1"/>
            <a:endParaRPr lang="en-US" altLang="en-US" sz="2400">
              <a:sym typeface="Symbol" pitchFamily="18" charset="2"/>
            </a:endParaRPr>
          </a:p>
          <a:p>
            <a:pPr eaLnBrk="1" hangingPunct="1"/>
            <a:r>
              <a:rPr lang="en-US" altLang="en-US" sz="2400">
                <a:sym typeface="Symbol" pitchFamily="18" charset="2"/>
              </a:rPr>
              <a:t>It is as though the mass from area 1 is moved to area 2</a:t>
            </a:r>
          </a:p>
          <a:p>
            <a:pPr lvl="1" eaLnBrk="1" hangingPunct="1"/>
            <a:r>
              <a:rPr lang="en-US" altLang="en-US" sz="2000">
                <a:sym typeface="Symbol" pitchFamily="18" charset="2"/>
              </a:rPr>
              <a:t>Really we move all the segment</a:t>
            </a:r>
          </a:p>
          <a:p>
            <a:pPr lvl="1" eaLnBrk="1" hangingPunct="1"/>
            <a:r>
              <a:rPr lang="en-US" altLang="en-US" sz="2000">
                <a:sym typeface="Symbol" pitchFamily="18" charset="2"/>
              </a:rPr>
              <a:t>We can’t tell parts of the segment apart</a:t>
            </a:r>
          </a:p>
        </p:txBody>
      </p:sp>
      <p:sp>
        <p:nvSpPr>
          <p:cNvPr id="9222" name="Rectangle 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3" name="Object 66"/>
          <p:cNvGraphicFramePr>
            <a:graphicFrameLocks noChangeAspect="1"/>
          </p:cNvGraphicFramePr>
          <p:nvPr/>
        </p:nvGraphicFramePr>
        <p:xfrm>
          <a:off x="1301750" y="2066925"/>
          <a:ext cx="2432050" cy="379413"/>
        </p:xfrm>
        <a:graphic>
          <a:graphicData uri="http://schemas.openxmlformats.org/presentationml/2006/ole">
            <mc:AlternateContent xmlns:mc="http://schemas.openxmlformats.org/markup-compatibility/2006">
              <mc:Choice xmlns:v="urn:schemas-microsoft-com:vml" Requires="v">
                <p:oleObj spid="_x0000_s2050" name="Equation" r:id="rId3" imgW="1371600" imgH="215900" progId="Equation.3">
                  <p:embed/>
                </p:oleObj>
              </mc:Choice>
              <mc:Fallback>
                <p:oleObj name="Equation" r:id="rId3" imgW="1371600" imgH="215900" progId="Equation.3">
                  <p:embed/>
                  <p:pic>
                    <p:nvPicPr>
                      <p:cNvPr id="9223" name="Object 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750" y="2066925"/>
                        <a:ext cx="243205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4" name="Rectangle 67"/>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9225" name="Object 68"/>
          <p:cNvGraphicFramePr>
            <a:graphicFrameLocks noChangeAspect="1"/>
          </p:cNvGraphicFramePr>
          <p:nvPr/>
        </p:nvGraphicFramePr>
        <p:xfrm>
          <a:off x="1155700" y="2974975"/>
          <a:ext cx="2608263" cy="382588"/>
        </p:xfrm>
        <a:graphic>
          <a:graphicData uri="http://schemas.openxmlformats.org/presentationml/2006/ole">
            <mc:AlternateContent xmlns:mc="http://schemas.openxmlformats.org/markup-compatibility/2006">
              <mc:Choice xmlns:v="urn:schemas-microsoft-com:vml" Requires="v">
                <p:oleObj spid="_x0000_s2051" name="Equation" r:id="rId5" imgW="1459866" imgH="215806" progId="Equation.3">
                  <p:embed/>
                </p:oleObj>
              </mc:Choice>
              <mc:Fallback>
                <p:oleObj name="Equation" r:id="rId5" imgW="1459866" imgH="215806" progId="Equation.3">
                  <p:embed/>
                  <p:pic>
                    <p:nvPicPr>
                      <p:cNvPr id="9225" name="Object 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700" y="2974975"/>
                        <a:ext cx="2608263"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510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2AE6138C-11AD-4507-8AA5-FA610A725371}" type="slidenum">
              <a:rPr lang="en-US" altLang="en-US" sz="1400" smtClean="0"/>
              <a:pPr eaLnBrk="1" hangingPunct="1">
                <a:spcBef>
                  <a:spcPct val="0"/>
                </a:spcBef>
                <a:buFontTx/>
                <a:buNone/>
              </a:pPr>
              <a:t>24</a:t>
            </a:fld>
            <a:endParaRPr lang="en-US" altLang="en-US" sz="1400"/>
          </a:p>
        </p:txBody>
      </p:sp>
      <p:grpSp>
        <p:nvGrpSpPr>
          <p:cNvPr id="10243" name="Group 2"/>
          <p:cNvGrpSpPr>
            <a:grpSpLocks/>
          </p:cNvGrpSpPr>
          <p:nvPr/>
        </p:nvGrpSpPr>
        <p:grpSpPr bwMode="auto">
          <a:xfrm>
            <a:off x="4805363" y="1611313"/>
            <a:ext cx="3602037" cy="4421187"/>
            <a:chOff x="3027" y="1015"/>
            <a:chExt cx="2269" cy="2785"/>
          </a:xfrm>
        </p:grpSpPr>
        <p:grpSp>
          <p:nvGrpSpPr>
            <p:cNvPr id="10252" name="Group 3"/>
            <p:cNvGrpSpPr>
              <a:grpSpLocks/>
            </p:cNvGrpSpPr>
            <p:nvPr/>
          </p:nvGrpSpPr>
          <p:grpSpPr bwMode="auto">
            <a:xfrm>
              <a:off x="3478" y="1015"/>
              <a:ext cx="1480" cy="804"/>
              <a:chOff x="698" y="1317"/>
              <a:chExt cx="1480" cy="804"/>
            </a:xfrm>
          </p:grpSpPr>
          <p:grpSp>
            <p:nvGrpSpPr>
              <p:cNvPr id="10303" name="Group 4"/>
              <p:cNvGrpSpPr>
                <a:grpSpLocks/>
              </p:cNvGrpSpPr>
              <p:nvPr/>
            </p:nvGrpSpPr>
            <p:grpSpPr bwMode="auto">
              <a:xfrm>
                <a:off x="698" y="1936"/>
                <a:ext cx="161" cy="96"/>
                <a:chOff x="707" y="2868"/>
                <a:chExt cx="161" cy="96"/>
              </a:xfrm>
            </p:grpSpPr>
            <p:sp>
              <p:nvSpPr>
                <p:cNvPr id="10310" name="AutoShape 5"/>
                <p:cNvSpPr>
                  <a:spLocks noChangeArrowheads="1"/>
                </p:cNvSpPr>
                <p:nvPr/>
              </p:nvSpPr>
              <p:spPr bwMode="auto">
                <a:xfrm rot="213656" flipH="1">
                  <a:off x="707" y="2868"/>
                  <a:ext cx="161" cy="96"/>
                </a:xfrm>
                <a:prstGeom prst="flowChartMagneticDrum">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11" name="Arc 6"/>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304" name="Freeform 7"/>
              <p:cNvSpPr>
                <a:spLocks/>
              </p:cNvSpPr>
              <p:nvPr/>
            </p:nvSpPr>
            <p:spPr bwMode="auto">
              <a:xfrm>
                <a:off x="702" y="139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05" name="Freeform 8"/>
              <p:cNvSpPr>
                <a:spLocks/>
              </p:cNvSpPr>
              <p:nvPr/>
            </p:nvSpPr>
            <p:spPr bwMode="auto">
              <a:xfrm rot="-10354484">
                <a:off x="742" y="156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06" name="Freeform 9"/>
              <p:cNvSpPr>
                <a:spLocks/>
              </p:cNvSpPr>
              <p:nvPr/>
            </p:nvSpPr>
            <p:spPr bwMode="auto">
              <a:xfrm rot="-10354484">
                <a:off x="762" y="131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07" name="Oval 10"/>
              <p:cNvSpPr>
                <a:spLocks noChangeArrowheads="1"/>
              </p:cNvSpPr>
              <p:nvPr/>
            </p:nvSpPr>
            <p:spPr bwMode="auto">
              <a:xfrm rot="-10354484">
                <a:off x="2122" y="140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8" name="Oval 11"/>
              <p:cNvSpPr>
                <a:spLocks noChangeArrowheads="1"/>
              </p:cNvSpPr>
              <p:nvPr/>
            </p:nvSpPr>
            <p:spPr bwMode="auto">
              <a:xfrm rot="-10354484">
                <a:off x="699" y="1937"/>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9" name="Oval 12"/>
              <p:cNvSpPr>
                <a:spLocks noChangeArrowheads="1"/>
              </p:cNvSpPr>
              <p:nvPr/>
            </p:nvSpPr>
            <p:spPr bwMode="auto">
              <a:xfrm rot="-10354484">
                <a:off x="2053" y="139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10253" name="Group 13"/>
            <p:cNvGrpSpPr>
              <a:grpSpLocks/>
            </p:cNvGrpSpPr>
            <p:nvPr/>
          </p:nvGrpSpPr>
          <p:grpSpPr bwMode="auto">
            <a:xfrm>
              <a:off x="3497" y="1926"/>
              <a:ext cx="1483" cy="804"/>
              <a:chOff x="746" y="2786"/>
              <a:chExt cx="1483" cy="804"/>
            </a:xfrm>
          </p:grpSpPr>
          <p:sp>
            <p:nvSpPr>
              <p:cNvPr id="10294" name="Freeform 14"/>
              <p:cNvSpPr>
                <a:spLocks/>
              </p:cNvSpPr>
              <p:nvPr/>
            </p:nvSpPr>
            <p:spPr bwMode="auto">
              <a:xfrm>
                <a:off x="852" y="2862"/>
                <a:ext cx="1377" cy="648"/>
              </a:xfrm>
              <a:custGeom>
                <a:avLst/>
                <a:gdLst>
                  <a:gd name="T0" fmla="*/ 33 w 1377"/>
                  <a:gd name="T1" fmla="*/ 546 h 648"/>
                  <a:gd name="T2" fmla="*/ 3 w 1377"/>
                  <a:gd name="T3" fmla="*/ 564 h 648"/>
                  <a:gd name="T4" fmla="*/ 0 w 1377"/>
                  <a:gd name="T5" fmla="*/ 600 h 648"/>
                  <a:gd name="T6" fmla="*/ 0 w 1377"/>
                  <a:gd name="T7" fmla="*/ 627 h 648"/>
                  <a:gd name="T8" fmla="*/ 15 w 1377"/>
                  <a:gd name="T9" fmla="*/ 648 h 648"/>
                  <a:gd name="T10" fmla="*/ 114 w 1377"/>
                  <a:gd name="T11" fmla="*/ 642 h 648"/>
                  <a:gd name="T12" fmla="*/ 279 w 1377"/>
                  <a:gd name="T13" fmla="*/ 627 h 648"/>
                  <a:gd name="T14" fmla="*/ 369 w 1377"/>
                  <a:gd name="T15" fmla="*/ 606 h 648"/>
                  <a:gd name="T16" fmla="*/ 480 w 1377"/>
                  <a:gd name="T17" fmla="*/ 582 h 648"/>
                  <a:gd name="T18" fmla="*/ 552 w 1377"/>
                  <a:gd name="T19" fmla="*/ 546 h 648"/>
                  <a:gd name="T20" fmla="*/ 633 w 1377"/>
                  <a:gd name="T21" fmla="*/ 483 h 648"/>
                  <a:gd name="T22" fmla="*/ 717 w 1377"/>
                  <a:gd name="T23" fmla="*/ 390 h 648"/>
                  <a:gd name="T24" fmla="*/ 786 w 1377"/>
                  <a:gd name="T25" fmla="*/ 324 h 648"/>
                  <a:gd name="T26" fmla="*/ 861 w 1377"/>
                  <a:gd name="T27" fmla="*/ 282 h 648"/>
                  <a:gd name="T28" fmla="*/ 951 w 1377"/>
                  <a:gd name="T29" fmla="*/ 255 h 648"/>
                  <a:gd name="T30" fmla="*/ 1056 w 1377"/>
                  <a:gd name="T31" fmla="*/ 243 h 648"/>
                  <a:gd name="T32" fmla="*/ 1212 w 1377"/>
                  <a:gd name="T33" fmla="*/ 246 h 648"/>
                  <a:gd name="T34" fmla="*/ 1332 w 1377"/>
                  <a:gd name="T35" fmla="*/ 258 h 648"/>
                  <a:gd name="T36" fmla="*/ 1371 w 1377"/>
                  <a:gd name="T37" fmla="*/ 186 h 648"/>
                  <a:gd name="T38" fmla="*/ 1377 w 1377"/>
                  <a:gd name="T39" fmla="*/ 111 h 648"/>
                  <a:gd name="T40" fmla="*/ 1374 w 1377"/>
                  <a:gd name="T41" fmla="*/ 42 h 648"/>
                  <a:gd name="T42" fmla="*/ 1359 w 1377"/>
                  <a:gd name="T43" fmla="*/ 12 h 648"/>
                  <a:gd name="T44" fmla="*/ 1209 w 1377"/>
                  <a:gd name="T45" fmla="*/ 3 h 648"/>
                  <a:gd name="T46" fmla="*/ 1119 w 1377"/>
                  <a:gd name="T47" fmla="*/ 0 h 648"/>
                  <a:gd name="T48" fmla="*/ 1053 w 1377"/>
                  <a:gd name="T49" fmla="*/ 9 h 648"/>
                  <a:gd name="T50" fmla="*/ 960 w 1377"/>
                  <a:gd name="T51" fmla="*/ 27 h 648"/>
                  <a:gd name="T52" fmla="*/ 876 w 1377"/>
                  <a:gd name="T53" fmla="*/ 66 h 648"/>
                  <a:gd name="T54" fmla="*/ 807 w 1377"/>
                  <a:gd name="T55" fmla="*/ 114 h 648"/>
                  <a:gd name="T56" fmla="*/ 726 w 1377"/>
                  <a:gd name="T57" fmla="*/ 225 h 648"/>
                  <a:gd name="T58" fmla="*/ 630 w 1377"/>
                  <a:gd name="T59" fmla="*/ 348 h 648"/>
                  <a:gd name="T60" fmla="*/ 552 w 1377"/>
                  <a:gd name="T61" fmla="*/ 417 h 648"/>
                  <a:gd name="T62" fmla="*/ 486 w 1377"/>
                  <a:gd name="T63" fmla="*/ 459 h 648"/>
                  <a:gd name="T64" fmla="*/ 384 w 1377"/>
                  <a:gd name="T65" fmla="*/ 495 h 648"/>
                  <a:gd name="T66" fmla="*/ 276 w 1377"/>
                  <a:gd name="T67" fmla="*/ 522 h 648"/>
                  <a:gd name="T68" fmla="*/ 126 w 1377"/>
                  <a:gd name="T69" fmla="*/ 546 h 648"/>
                  <a:gd name="T70" fmla="*/ 33 w 1377"/>
                  <a:gd name="T71" fmla="*/ 546 h 6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377"/>
                  <a:gd name="T109" fmla="*/ 0 h 648"/>
                  <a:gd name="T110" fmla="*/ 1377 w 1377"/>
                  <a:gd name="T111" fmla="*/ 648 h 6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377" h="648">
                    <a:moveTo>
                      <a:pt x="33" y="546"/>
                    </a:moveTo>
                    <a:lnTo>
                      <a:pt x="3" y="564"/>
                    </a:lnTo>
                    <a:lnTo>
                      <a:pt x="0" y="600"/>
                    </a:lnTo>
                    <a:lnTo>
                      <a:pt x="0" y="627"/>
                    </a:lnTo>
                    <a:lnTo>
                      <a:pt x="15" y="648"/>
                    </a:lnTo>
                    <a:lnTo>
                      <a:pt x="114" y="642"/>
                    </a:lnTo>
                    <a:lnTo>
                      <a:pt x="279" y="627"/>
                    </a:lnTo>
                    <a:lnTo>
                      <a:pt x="369" y="606"/>
                    </a:lnTo>
                    <a:lnTo>
                      <a:pt x="480" y="582"/>
                    </a:lnTo>
                    <a:lnTo>
                      <a:pt x="552" y="546"/>
                    </a:lnTo>
                    <a:lnTo>
                      <a:pt x="633" y="483"/>
                    </a:lnTo>
                    <a:lnTo>
                      <a:pt x="717" y="390"/>
                    </a:lnTo>
                    <a:lnTo>
                      <a:pt x="786" y="324"/>
                    </a:lnTo>
                    <a:lnTo>
                      <a:pt x="861" y="282"/>
                    </a:lnTo>
                    <a:lnTo>
                      <a:pt x="951" y="255"/>
                    </a:lnTo>
                    <a:lnTo>
                      <a:pt x="1056" y="243"/>
                    </a:lnTo>
                    <a:lnTo>
                      <a:pt x="1212" y="246"/>
                    </a:lnTo>
                    <a:lnTo>
                      <a:pt x="1332" y="258"/>
                    </a:lnTo>
                    <a:lnTo>
                      <a:pt x="1371" y="186"/>
                    </a:lnTo>
                    <a:lnTo>
                      <a:pt x="1377" y="111"/>
                    </a:lnTo>
                    <a:lnTo>
                      <a:pt x="1374" y="42"/>
                    </a:lnTo>
                    <a:lnTo>
                      <a:pt x="1359" y="12"/>
                    </a:lnTo>
                    <a:lnTo>
                      <a:pt x="1209" y="3"/>
                    </a:lnTo>
                    <a:lnTo>
                      <a:pt x="1119" y="0"/>
                    </a:lnTo>
                    <a:lnTo>
                      <a:pt x="1053" y="9"/>
                    </a:lnTo>
                    <a:lnTo>
                      <a:pt x="960" y="27"/>
                    </a:lnTo>
                    <a:lnTo>
                      <a:pt x="876" y="66"/>
                    </a:lnTo>
                    <a:lnTo>
                      <a:pt x="807" y="114"/>
                    </a:lnTo>
                    <a:lnTo>
                      <a:pt x="726" y="225"/>
                    </a:lnTo>
                    <a:lnTo>
                      <a:pt x="630" y="348"/>
                    </a:lnTo>
                    <a:lnTo>
                      <a:pt x="552" y="417"/>
                    </a:lnTo>
                    <a:lnTo>
                      <a:pt x="486" y="459"/>
                    </a:lnTo>
                    <a:lnTo>
                      <a:pt x="384" y="495"/>
                    </a:lnTo>
                    <a:lnTo>
                      <a:pt x="276" y="522"/>
                    </a:lnTo>
                    <a:lnTo>
                      <a:pt x="126" y="546"/>
                    </a:lnTo>
                    <a:lnTo>
                      <a:pt x="33" y="546"/>
                    </a:lnTo>
                    <a:close/>
                  </a:path>
                </a:pathLst>
              </a:custGeom>
              <a:solidFill>
                <a:schemeClr val="accent1"/>
              </a:solidFill>
              <a:ln w="9525">
                <a:solidFill>
                  <a:schemeClr val="tx1"/>
                </a:solidFill>
                <a:round/>
                <a:headEnd/>
                <a:tailEnd/>
              </a:ln>
            </p:spPr>
            <p:txBody>
              <a:bodyPr/>
              <a:lstStyle/>
              <a:p>
                <a:endParaRPr lang="en-US"/>
              </a:p>
            </p:txBody>
          </p:sp>
          <p:grpSp>
            <p:nvGrpSpPr>
              <p:cNvPr id="10295" name="Group 15"/>
              <p:cNvGrpSpPr>
                <a:grpSpLocks/>
              </p:cNvGrpSpPr>
              <p:nvPr/>
            </p:nvGrpSpPr>
            <p:grpSpPr bwMode="auto">
              <a:xfrm>
                <a:off x="746" y="3408"/>
                <a:ext cx="161" cy="93"/>
                <a:chOff x="707" y="2868"/>
                <a:chExt cx="161" cy="96"/>
              </a:xfrm>
            </p:grpSpPr>
            <p:sp>
              <p:nvSpPr>
                <p:cNvPr id="10301" name="AutoShape 16"/>
                <p:cNvSpPr>
                  <a:spLocks noChangeArrowheads="1"/>
                </p:cNvSpPr>
                <p:nvPr/>
              </p:nvSpPr>
              <p:spPr bwMode="auto">
                <a:xfrm rot="213656" flipH="1">
                  <a:off x="707" y="2868"/>
                  <a:ext cx="161" cy="96"/>
                </a:xfrm>
                <a:prstGeom prst="flowChartMagneticDrum">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2" name="Arc 1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296" name="Freeform 18"/>
              <p:cNvSpPr>
                <a:spLocks/>
              </p:cNvSpPr>
              <p:nvPr/>
            </p:nvSpPr>
            <p:spPr bwMode="auto">
              <a:xfrm rot="-10354484">
                <a:off x="790" y="3032"/>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7" name="Freeform 19"/>
              <p:cNvSpPr>
                <a:spLocks/>
              </p:cNvSpPr>
              <p:nvPr/>
            </p:nvSpPr>
            <p:spPr bwMode="auto">
              <a:xfrm rot="-10354484">
                <a:off x="810" y="2786"/>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8" name="Oval 20"/>
              <p:cNvSpPr>
                <a:spLocks noChangeArrowheads="1"/>
              </p:cNvSpPr>
              <p:nvPr/>
            </p:nvSpPr>
            <p:spPr bwMode="auto">
              <a:xfrm rot="-10354484">
                <a:off x="2170" y="2874"/>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9" name="Oval 21"/>
              <p:cNvSpPr>
                <a:spLocks noChangeArrowheads="1"/>
              </p:cNvSpPr>
              <p:nvPr/>
            </p:nvSpPr>
            <p:spPr bwMode="auto">
              <a:xfrm rot="-10354484">
                <a:off x="747" y="3406"/>
                <a:ext cx="52" cy="9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300" name="Oval 22"/>
              <p:cNvSpPr>
                <a:spLocks noChangeArrowheads="1"/>
              </p:cNvSpPr>
              <p:nvPr/>
            </p:nvSpPr>
            <p:spPr bwMode="auto">
              <a:xfrm rot="-10354484">
                <a:off x="852" y="3410"/>
                <a:ext cx="51" cy="9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nvGrpSpPr>
            <p:cNvPr id="10254" name="Group 23"/>
            <p:cNvGrpSpPr>
              <a:grpSpLocks/>
            </p:cNvGrpSpPr>
            <p:nvPr/>
          </p:nvGrpSpPr>
          <p:grpSpPr bwMode="auto">
            <a:xfrm>
              <a:off x="3497" y="2855"/>
              <a:ext cx="1480" cy="804"/>
              <a:chOff x="755" y="3239"/>
              <a:chExt cx="1480" cy="804"/>
            </a:xfrm>
          </p:grpSpPr>
          <p:sp>
            <p:nvSpPr>
              <p:cNvPr id="10286" name="Freeform 24"/>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0287" name="Group 25"/>
              <p:cNvGrpSpPr>
                <a:grpSpLocks/>
              </p:cNvGrpSpPr>
              <p:nvPr/>
            </p:nvGrpSpPr>
            <p:grpSpPr bwMode="auto">
              <a:xfrm>
                <a:off x="755" y="3327"/>
                <a:ext cx="1480" cy="716"/>
                <a:chOff x="755" y="3327"/>
                <a:chExt cx="1480" cy="716"/>
              </a:xfrm>
            </p:grpSpPr>
            <p:grpSp>
              <p:nvGrpSpPr>
                <p:cNvPr id="10288" name="Group 26"/>
                <p:cNvGrpSpPr>
                  <a:grpSpLocks/>
                </p:cNvGrpSpPr>
                <p:nvPr/>
              </p:nvGrpSpPr>
              <p:grpSpPr bwMode="auto">
                <a:xfrm>
                  <a:off x="755" y="3861"/>
                  <a:ext cx="161" cy="93"/>
                  <a:chOff x="707" y="2868"/>
                  <a:chExt cx="161" cy="96"/>
                </a:xfrm>
              </p:grpSpPr>
              <p:sp>
                <p:nvSpPr>
                  <p:cNvPr id="10292" name="AutoShape 27"/>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3" name="Arc 28"/>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0289" name="Freeform 29"/>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90" name="Oval 30"/>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91" name="AutoShape 31"/>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0255" name="Line 32"/>
            <p:cNvSpPr>
              <a:spLocks noChangeShapeType="1"/>
            </p:cNvSpPr>
            <p:nvPr/>
          </p:nvSpPr>
          <p:spPr bwMode="auto">
            <a:xfrm flipH="1">
              <a:off x="3103" y="2597"/>
              <a:ext cx="1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6" name="Line 33"/>
            <p:cNvSpPr>
              <a:spLocks noChangeShapeType="1"/>
            </p:cNvSpPr>
            <p:nvPr/>
          </p:nvSpPr>
          <p:spPr bwMode="auto">
            <a:xfrm flipH="1">
              <a:off x="3145" y="1757"/>
              <a:ext cx="9" cy="80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57" name="Line 34"/>
            <p:cNvSpPr>
              <a:spLocks noChangeShapeType="1"/>
            </p:cNvSpPr>
            <p:nvPr/>
          </p:nvSpPr>
          <p:spPr bwMode="auto">
            <a:xfrm flipH="1">
              <a:off x="3089" y="1729"/>
              <a:ext cx="12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58" name="Text Box 35"/>
            <p:cNvSpPr txBox="1">
              <a:spLocks noChangeArrowheads="1"/>
            </p:cNvSpPr>
            <p:nvPr/>
          </p:nvSpPr>
          <p:spPr bwMode="auto">
            <a:xfrm>
              <a:off x="3027" y="2083"/>
              <a:ext cx="216"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t</a:t>
              </a:r>
            </a:p>
          </p:txBody>
        </p:sp>
        <p:sp>
          <p:nvSpPr>
            <p:cNvPr id="10259" name="Line 3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0" name="Line 3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1" name="Line 3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2" name="Text Box 3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0263" name="Line 40"/>
            <p:cNvSpPr>
              <a:spLocks noChangeShapeType="1"/>
            </p:cNvSpPr>
            <p:nvPr/>
          </p:nvSpPr>
          <p:spPr bwMode="auto">
            <a:xfrm>
              <a:off x="4873" y="274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4" name="Line 41"/>
            <p:cNvSpPr>
              <a:spLocks noChangeShapeType="1"/>
            </p:cNvSpPr>
            <p:nvPr/>
          </p:nvSpPr>
          <p:spPr bwMode="auto">
            <a:xfrm>
              <a:off x="4969" y="2749"/>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5" name="Line 42"/>
            <p:cNvSpPr>
              <a:spLocks noChangeShapeType="1"/>
            </p:cNvSpPr>
            <p:nvPr/>
          </p:nvSpPr>
          <p:spPr bwMode="auto">
            <a:xfrm>
              <a:off x="4770" y="2845"/>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6" name="Text Box 43"/>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0267" name="Line 44"/>
            <p:cNvSpPr>
              <a:spLocks noChangeShapeType="1"/>
            </p:cNvSpPr>
            <p:nvPr/>
          </p:nvSpPr>
          <p:spPr bwMode="auto">
            <a:xfrm flipH="1">
              <a:off x="4970" y="283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8" name="Line 45"/>
            <p:cNvSpPr>
              <a:spLocks noChangeShapeType="1"/>
            </p:cNvSpPr>
            <p:nvPr/>
          </p:nvSpPr>
          <p:spPr bwMode="auto">
            <a:xfrm>
              <a:off x="4841" y="1367"/>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9" name="Line 46"/>
            <p:cNvSpPr>
              <a:spLocks noChangeShapeType="1"/>
            </p:cNvSpPr>
            <p:nvPr/>
          </p:nvSpPr>
          <p:spPr bwMode="auto">
            <a:xfrm>
              <a:off x="4937" y="1373"/>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0" name="Line 47"/>
            <p:cNvSpPr>
              <a:spLocks noChangeShapeType="1"/>
            </p:cNvSpPr>
            <p:nvPr/>
          </p:nvSpPr>
          <p:spPr bwMode="auto">
            <a:xfrm>
              <a:off x="4738" y="1469"/>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1" name="Text Box 48"/>
            <p:cNvSpPr txBox="1">
              <a:spLocks noChangeArrowheads="1"/>
            </p:cNvSpPr>
            <p:nvPr/>
          </p:nvSpPr>
          <p:spPr bwMode="auto">
            <a:xfrm>
              <a:off x="4757" y="1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0272" name="Line 49"/>
            <p:cNvSpPr>
              <a:spLocks noChangeShapeType="1"/>
            </p:cNvSpPr>
            <p:nvPr/>
          </p:nvSpPr>
          <p:spPr bwMode="auto">
            <a:xfrm flipH="1">
              <a:off x="4938" y="1463"/>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3" name="Line 50"/>
            <p:cNvSpPr>
              <a:spLocks noChangeShapeType="1"/>
            </p:cNvSpPr>
            <p:nvPr/>
          </p:nvSpPr>
          <p:spPr bwMode="auto">
            <a:xfrm>
              <a:off x="3504" y="327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4" name="Line 51"/>
            <p:cNvSpPr>
              <a:spLocks noChangeShapeType="1"/>
            </p:cNvSpPr>
            <p:nvPr/>
          </p:nvSpPr>
          <p:spPr bwMode="auto">
            <a:xfrm>
              <a:off x="3636" y="327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5" name="Line 52"/>
            <p:cNvSpPr>
              <a:spLocks noChangeShapeType="1"/>
            </p:cNvSpPr>
            <p:nvPr/>
          </p:nvSpPr>
          <p:spPr bwMode="auto">
            <a:xfrm>
              <a:off x="3495" y="3374"/>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6" name="Text Box 53"/>
            <p:cNvSpPr txBox="1">
              <a:spLocks noChangeArrowheads="1"/>
            </p:cNvSpPr>
            <p:nvPr/>
          </p:nvSpPr>
          <p:spPr bwMode="auto">
            <a:xfrm>
              <a:off x="3450" y="3042"/>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0277" name="Line 54"/>
            <p:cNvSpPr>
              <a:spLocks noChangeShapeType="1"/>
            </p:cNvSpPr>
            <p:nvPr/>
          </p:nvSpPr>
          <p:spPr bwMode="auto">
            <a:xfrm>
              <a:off x="3336" y="3800"/>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8" name="Line 55"/>
            <p:cNvSpPr>
              <a:spLocks noChangeShapeType="1"/>
            </p:cNvSpPr>
            <p:nvPr/>
          </p:nvSpPr>
          <p:spPr bwMode="auto">
            <a:xfrm rot="5400000" flipH="1">
              <a:off x="3348" y="3660"/>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79" name="Line 56"/>
            <p:cNvSpPr>
              <a:spLocks noChangeShapeType="1"/>
            </p:cNvSpPr>
            <p:nvPr/>
          </p:nvSpPr>
          <p:spPr bwMode="auto">
            <a:xfrm rot="5400000" flipH="1">
              <a:off x="4404" y="3412"/>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0" name="Text Box 57"/>
            <p:cNvSpPr txBox="1">
              <a:spLocks noChangeArrowheads="1"/>
            </p:cNvSpPr>
            <p:nvPr/>
          </p:nvSpPr>
          <p:spPr bwMode="auto">
            <a:xfrm>
              <a:off x="3202" y="3578"/>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0281" name="Text Box 58"/>
            <p:cNvSpPr txBox="1">
              <a:spLocks noChangeArrowheads="1"/>
            </p:cNvSpPr>
            <p:nvPr/>
          </p:nvSpPr>
          <p:spPr bwMode="auto">
            <a:xfrm>
              <a:off x="4498" y="346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0282" name="Line 59"/>
            <p:cNvSpPr>
              <a:spLocks noChangeShapeType="1"/>
            </p:cNvSpPr>
            <p:nvPr/>
          </p:nvSpPr>
          <p:spPr bwMode="auto">
            <a:xfrm>
              <a:off x="3576" y="3688"/>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3" name="Line 60"/>
            <p:cNvSpPr>
              <a:spLocks noChangeShapeType="1"/>
            </p:cNvSpPr>
            <p:nvPr/>
          </p:nvSpPr>
          <p:spPr bwMode="auto">
            <a:xfrm>
              <a:off x="4896" y="3272"/>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84" name="Text Box 61"/>
            <p:cNvSpPr txBox="1">
              <a:spLocks noChangeArrowheads="1"/>
            </p:cNvSpPr>
            <p:nvPr/>
          </p:nvSpPr>
          <p:spPr bwMode="auto">
            <a:xfrm>
              <a:off x="4930" y="325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0285" name="Text Box 62"/>
            <p:cNvSpPr txBox="1">
              <a:spLocks noChangeArrowheads="1"/>
            </p:cNvSpPr>
            <p:nvPr/>
          </p:nvSpPr>
          <p:spPr bwMode="auto">
            <a:xfrm>
              <a:off x="3778" y="3594"/>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grpSp>
      <p:sp>
        <p:nvSpPr>
          <p:cNvPr id="10244" name="Rectangle 63"/>
          <p:cNvSpPr>
            <a:spLocks noGrp="1" noChangeArrowheads="1"/>
          </p:cNvSpPr>
          <p:nvPr>
            <p:ph type="title"/>
          </p:nvPr>
        </p:nvSpPr>
        <p:spPr/>
        <p:txBody>
          <a:bodyPr/>
          <a:lstStyle/>
          <a:p>
            <a:pPr eaLnBrk="1" hangingPunct="1"/>
            <a:r>
              <a:rPr lang="en-US" altLang="en-US"/>
              <a:t>Continuity Equation</a:t>
            </a:r>
          </a:p>
        </p:txBody>
      </p:sp>
      <p:sp>
        <p:nvSpPr>
          <p:cNvPr id="10245" name="Rectangle 64"/>
          <p:cNvSpPr>
            <a:spLocks noGrp="1" noChangeArrowheads="1"/>
          </p:cNvSpPr>
          <p:nvPr>
            <p:ph type="body" idx="1"/>
          </p:nvPr>
        </p:nvSpPr>
        <p:spPr>
          <a:xfrm>
            <a:off x="457200" y="1600200"/>
            <a:ext cx="4076700" cy="4525963"/>
          </a:xfrm>
        </p:spPr>
        <p:txBody>
          <a:bodyPr/>
          <a:lstStyle/>
          <a:p>
            <a:pPr eaLnBrk="1" hangingPunct="1"/>
            <a:r>
              <a:rPr lang="en-US" altLang="en-US" sz="2000">
                <a:sym typeface="Symbol" pitchFamily="18" charset="2"/>
              </a:rPr>
              <a:t>We don’t </a:t>
            </a:r>
          </a:p>
          <a:p>
            <a:pPr lvl="1" eaLnBrk="1" hangingPunct="1"/>
            <a:r>
              <a:rPr lang="en-US" altLang="en-US" sz="1800">
                <a:sym typeface="Symbol" pitchFamily="18" charset="2"/>
              </a:rPr>
              <a:t>Create mass</a:t>
            </a:r>
          </a:p>
          <a:p>
            <a:pPr lvl="1" eaLnBrk="1" hangingPunct="1"/>
            <a:r>
              <a:rPr lang="en-US" altLang="en-US" sz="1800">
                <a:sym typeface="Symbol" pitchFamily="18" charset="2"/>
              </a:rPr>
              <a:t>Destroy mass</a:t>
            </a:r>
          </a:p>
          <a:p>
            <a:pPr lvl="1" eaLnBrk="1" hangingPunct="1"/>
            <a:r>
              <a:rPr lang="en-US" altLang="en-US" sz="1800">
                <a:sym typeface="Symbol" pitchFamily="18" charset="2"/>
              </a:rPr>
              <a:t>Pool mass anywhere along the pipe</a:t>
            </a:r>
          </a:p>
          <a:p>
            <a:pPr eaLnBrk="1" hangingPunct="1"/>
            <a:r>
              <a:rPr lang="en-US" altLang="en-US" sz="2000">
                <a:sym typeface="Symbol" pitchFamily="18" charset="2"/>
              </a:rPr>
              <a:t>So</a:t>
            </a: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endParaRPr lang="en-US" altLang="en-US" sz="2000">
              <a:sym typeface="Symbol" pitchFamily="18" charset="2"/>
            </a:endParaRPr>
          </a:p>
          <a:p>
            <a:pPr eaLnBrk="1" hangingPunct="1"/>
            <a:r>
              <a:rPr lang="en-US" altLang="en-US" sz="2000">
                <a:sym typeface="Symbol" pitchFamily="18" charset="2"/>
              </a:rPr>
              <a:t>We can then say</a:t>
            </a:r>
          </a:p>
          <a:p>
            <a:pPr eaLnBrk="1" hangingPunct="1"/>
            <a:endParaRPr lang="en-US" altLang="en-US" sz="2000">
              <a:sym typeface="Symbol" pitchFamily="18" charset="2"/>
            </a:endParaRPr>
          </a:p>
        </p:txBody>
      </p:sp>
      <p:sp>
        <p:nvSpPr>
          <p:cNvPr id="10246" name="Rectangle 6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7" name="Rectangle 66"/>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0248" name="Rectangle 67"/>
          <p:cNvSpPr>
            <a:spLocks noChangeArrowheads="1"/>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49" name="Object 68"/>
          <p:cNvGraphicFramePr>
            <a:graphicFrameLocks noChangeAspect="1"/>
          </p:cNvGraphicFramePr>
          <p:nvPr/>
        </p:nvGraphicFramePr>
        <p:xfrm>
          <a:off x="1263650" y="3867150"/>
          <a:ext cx="2093913" cy="825500"/>
        </p:xfrm>
        <a:graphic>
          <a:graphicData uri="http://schemas.openxmlformats.org/presentationml/2006/ole">
            <mc:AlternateContent xmlns:mc="http://schemas.openxmlformats.org/markup-compatibility/2006">
              <mc:Choice xmlns:v="urn:schemas-microsoft-com:vml" Requires="v">
                <p:oleObj spid="_x0000_s3074" name="Equation" r:id="rId3" imgW="1155700" imgH="457200" progId="Equation.3">
                  <p:embed/>
                </p:oleObj>
              </mc:Choice>
              <mc:Fallback>
                <p:oleObj name="Equation" r:id="rId3" imgW="1155700" imgH="457200" progId="Equation.3">
                  <p:embed/>
                  <p:pic>
                    <p:nvPicPr>
                      <p:cNvPr id="10249" name="Object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650" y="3867150"/>
                        <a:ext cx="209391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50" name="Rectangle 69"/>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0251" name="Object 70"/>
          <p:cNvGraphicFramePr>
            <a:graphicFrameLocks noChangeAspect="1"/>
          </p:cNvGraphicFramePr>
          <p:nvPr/>
        </p:nvGraphicFramePr>
        <p:xfrm>
          <a:off x="1487488" y="5575300"/>
          <a:ext cx="1330325" cy="411163"/>
        </p:xfrm>
        <a:graphic>
          <a:graphicData uri="http://schemas.openxmlformats.org/presentationml/2006/ole">
            <mc:AlternateContent xmlns:mc="http://schemas.openxmlformats.org/markup-compatibility/2006">
              <mc:Choice xmlns:v="urn:schemas-microsoft-com:vml" Requires="v">
                <p:oleObj spid="_x0000_s3075" name="Equation" r:id="rId5" imgW="698197" imgH="215806" progId="Equation.3">
                  <p:embed/>
                </p:oleObj>
              </mc:Choice>
              <mc:Fallback>
                <p:oleObj name="Equation" r:id="rId5" imgW="698197" imgH="215806" progId="Equation.3">
                  <p:embed/>
                  <p:pic>
                    <p:nvPicPr>
                      <p:cNvPr id="10251" name="Object 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7488" y="5575300"/>
                        <a:ext cx="1330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2004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B98F3212-FB65-49E1-89F2-C98E4566E01C}" type="slidenum">
              <a:rPr lang="en-US" altLang="en-US" sz="1400" smtClean="0"/>
              <a:pPr eaLnBrk="1" hangingPunct="1">
                <a:spcBef>
                  <a:spcPct val="0"/>
                </a:spcBef>
                <a:buFontTx/>
                <a:buNone/>
              </a:pPr>
              <a:t>25</a:t>
            </a:fld>
            <a:endParaRPr lang="en-US" altLang="en-US" sz="1400"/>
          </a:p>
        </p:txBody>
      </p:sp>
      <p:sp>
        <p:nvSpPr>
          <p:cNvPr id="11267" name="Rectangle 2"/>
          <p:cNvSpPr>
            <a:spLocks noGrp="1" noChangeArrowheads="1"/>
          </p:cNvSpPr>
          <p:nvPr>
            <p:ph type="title"/>
          </p:nvPr>
        </p:nvSpPr>
        <p:spPr/>
        <p:txBody>
          <a:bodyPr/>
          <a:lstStyle/>
          <a:p>
            <a:pPr eaLnBrk="1" hangingPunct="1"/>
            <a:r>
              <a:rPr lang="en-US" altLang="en-US"/>
              <a:t>Preliminary Question</a:t>
            </a:r>
          </a:p>
        </p:txBody>
      </p:sp>
      <p:sp>
        <p:nvSpPr>
          <p:cNvPr id="11268" name="Rectangle 3"/>
          <p:cNvSpPr>
            <a:spLocks noGrp="1" noChangeArrowheads="1"/>
          </p:cNvSpPr>
          <p:nvPr>
            <p:ph type="body" idx="1"/>
          </p:nvPr>
        </p:nvSpPr>
        <p:spPr>
          <a:xfrm>
            <a:off x="457200" y="1600200"/>
            <a:ext cx="4743450" cy="4525963"/>
          </a:xfrm>
        </p:spPr>
        <p:txBody>
          <a:bodyPr/>
          <a:lstStyle/>
          <a:p>
            <a:pPr eaLnBrk="1" hangingPunct="1"/>
            <a:r>
              <a:rPr lang="en-US" altLang="en-US"/>
              <a:t>You stand on a building and throw three balls, each with the same initial speed but with directions as shown, what is their final velocity?</a:t>
            </a:r>
          </a:p>
        </p:txBody>
      </p:sp>
      <p:sp>
        <p:nvSpPr>
          <p:cNvPr id="11269" name="Rectangle 4"/>
          <p:cNvSpPr>
            <a:spLocks noChangeArrowheads="1"/>
          </p:cNvSpPr>
          <p:nvPr/>
        </p:nvSpPr>
        <p:spPr bwMode="auto">
          <a:xfrm>
            <a:off x="6191250" y="2324100"/>
            <a:ext cx="1695450" cy="2895600"/>
          </a:xfrm>
          <a:prstGeom prst="rect">
            <a:avLst/>
          </a:prstGeom>
          <a:solidFill>
            <a:schemeClr val="accent1"/>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1270" name="Line 5"/>
          <p:cNvSpPr>
            <a:spLocks noChangeShapeType="1"/>
          </p:cNvSpPr>
          <p:nvPr/>
        </p:nvSpPr>
        <p:spPr bwMode="auto">
          <a:xfrm flipH="1" flipV="1">
            <a:off x="5886450" y="1905000"/>
            <a:ext cx="266700" cy="438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1" name="Line 6"/>
          <p:cNvSpPr>
            <a:spLocks noChangeShapeType="1"/>
          </p:cNvSpPr>
          <p:nvPr/>
        </p:nvSpPr>
        <p:spPr bwMode="auto">
          <a:xfrm flipH="1" flipV="1">
            <a:off x="5657850" y="2343150"/>
            <a:ext cx="4953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2" name="Line 7"/>
          <p:cNvSpPr>
            <a:spLocks noChangeShapeType="1"/>
          </p:cNvSpPr>
          <p:nvPr/>
        </p:nvSpPr>
        <p:spPr bwMode="auto">
          <a:xfrm flipH="1">
            <a:off x="5924550" y="2343150"/>
            <a:ext cx="228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6278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E838DF9-1001-420A-A325-FE3E1FDF3049}" type="slidenum">
              <a:rPr lang="en-US" altLang="en-US" sz="1400" smtClean="0"/>
              <a:pPr eaLnBrk="1" hangingPunct="1">
                <a:spcBef>
                  <a:spcPct val="0"/>
                </a:spcBef>
                <a:buFontTx/>
                <a:buNone/>
              </a:pPr>
              <a:t>26</a:t>
            </a:fld>
            <a:endParaRPr lang="en-US" altLang="en-US" sz="1400"/>
          </a:p>
        </p:txBody>
      </p:sp>
      <p:sp>
        <p:nvSpPr>
          <p:cNvPr id="12291" name="Rectangle 2"/>
          <p:cNvSpPr>
            <a:spLocks noGrp="1" noChangeArrowheads="1"/>
          </p:cNvSpPr>
          <p:nvPr>
            <p:ph type="title"/>
          </p:nvPr>
        </p:nvSpPr>
        <p:spPr/>
        <p:txBody>
          <a:bodyPr/>
          <a:lstStyle/>
          <a:p>
            <a:pPr eaLnBrk="1" hangingPunct="1"/>
            <a:r>
              <a:rPr lang="en-US" altLang="en-US"/>
              <a:t>Start with a non-uniform pipe</a:t>
            </a:r>
          </a:p>
        </p:txBody>
      </p:sp>
      <p:sp>
        <p:nvSpPr>
          <p:cNvPr id="12292" name="Rectangle 3"/>
          <p:cNvSpPr>
            <a:spLocks noGrp="1" noChangeArrowheads="1"/>
          </p:cNvSpPr>
          <p:nvPr>
            <p:ph type="body" idx="1"/>
          </p:nvPr>
        </p:nvSpPr>
        <p:spPr/>
        <p:txBody>
          <a:bodyPr/>
          <a:lstStyle/>
          <a:p>
            <a:pPr eaLnBrk="1" hangingPunct="1"/>
            <a:r>
              <a:rPr lang="en-US" altLang="en-US"/>
              <a:t>Forces</a:t>
            </a:r>
          </a:p>
          <a:p>
            <a:pPr lvl="1" eaLnBrk="1" hangingPunct="1"/>
            <a:r>
              <a:rPr lang="en-US" altLang="en-US"/>
              <a:t>On the LHS</a:t>
            </a:r>
          </a:p>
          <a:p>
            <a:pPr lvl="1" eaLnBrk="1" hangingPunct="1"/>
            <a:endParaRPr lang="en-US" altLang="en-US"/>
          </a:p>
          <a:p>
            <a:pPr lvl="1" eaLnBrk="1" hangingPunct="1"/>
            <a:endParaRPr lang="en-US" altLang="en-US"/>
          </a:p>
          <a:p>
            <a:pPr lvl="1" eaLnBrk="1" hangingPunct="1"/>
            <a:r>
              <a:rPr lang="en-US" altLang="en-US"/>
              <a:t>On the RHS</a:t>
            </a:r>
          </a:p>
        </p:txBody>
      </p:sp>
      <p:graphicFrame>
        <p:nvGraphicFramePr>
          <p:cNvPr id="12293" name="Object 4"/>
          <p:cNvGraphicFramePr>
            <a:graphicFrameLocks noChangeAspect="1"/>
          </p:cNvGraphicFramePr>
          <p:nvPr/>
        </p:nvGraphicFramePr>
        <p:xfrm>
          <a:off x="1985963" y="2882900"/>
          <a:ext cx="1077912" cy="373063"/>
        </p:xfrm>
        <a:graphic>
          <a:graphicData uri="http://schemas.openxmlformats.org/presentationml/2006/ole">
            <mc:AlternateContent xmlns:mc="http://schemas.openxmlformats.org/markup-compatibility/2006">
              <mc:Choice xmlns:v="urn:schemas-microsoft-com:vml" Requires="v">
                <p:oleObj spid="_x0000_s4098" name="Equation" r:id="rId3" imgW="622030" imgH="215806" progId="Equation.3">
                  <p:embed/>
                </p:oleObj>
              </mc:Choice>
              <mc:Fallback>
                <p:oleObj name="Equation" r:id="rId3" imgW="622030" imgH="215806" progId="Equation.3">
                  <p:embed/>
                  <p:pic>
                    <p:nvPicPr>
                      <p:cNvPr id="1229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963" y="2882900"/>
                        <a:ext cx="1077912"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4" name="Object 5"/>
          <p:cNvGraphicFramePr>
            <a:graphicFrameLocks noChangeAspect="1"/>
          </p:cNvGraphicFramePr>
          <p:nvPr/>
        </p:nvGraphicFramePr>
        <p:xfrm>
          <a:off x="1970088" y="4449763"/>
          <a:ext cx="1158875" cy="327025"/>
        </p:xfrm>
        <a:graphic>
          <a:graphicData uri="http://schemas.openxmlformats.org/presentationml/2006/ole">
            <mc:AlternateContent xmlns:mc="http://schemas.openxmlformats.org/markup-compatibility/2006">
              <mc:Choice xmlns:v="urn:schemas-microsoft-com:vml" Requires="v">
                <p:oleObj spid="_x0000_s4099" name="Equation" r:id="rId5" imgW="761669" imgH="215806" progId="Equation.3">
                  <p:embed/>
                </p:oleObj>
              </mc:Choice>
              <mc:Fallback>
                <p:oleObj name="Equation" r:id="rId5" imgW="761669" imgH="215806" progId="Equation.3">
                  <p:embed/>
                  <p:pic>
                    <p:nvPicPr>
                      <p:cNvPr id="1229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088" y="4449763"/>
                        <a:ext cx="115887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295" name="Group 6"/>
          <p:cNvGrpSpPr>
            <a:grpSpLocks/>
          </p:cNvGrpSpPr>
          <p:nvPr/>
        </p:nvGrpSpPr>
        <p:grpSpPr bwMode="auto">
          <a:xfrm>
            <a:off x="4116388" y="2544763"/>
            <a:ext cx="4810125" cy="2027237"/>
            <a:chOff x="2730" y="1155"/>
            <a:chExt cx="3030" cy="1277"/>
          </a:xfrm>
        </p:grpSpPr>
        <p:grpSp>
          <p:nvGrpSpPr>
            <p:cNvPr id="12296" name="Group 7"/>
            <p:cNvGrpSpPr>
              <a:grpSpLocks/>
            </p:cNvGrpSpPr>
            <p:nvPr/>
          </p:nvGrpSpPr>
          <p:grpSpPr bwMode="auto">
            <a:xfrm>
              <a:off x="3497" y="1487"/>
              <a:ext cx="1480" cy="804"/>
              <a:chOff x="755" y="3239"/>
              <a:chExt cx="1480" cy="804"/>
            </a:xfrm>
          </p:grpSpPr>
          <p:sp>
            <p:nvSpPr>
              <p:cNvPr id="12319" name="Freeform 8"/>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2320" name="Group 9"/>
              <p:cNvGrpSpPr>
                <a:grpSpLocks/>
              </p:cNvGrpSpPr>
              <p:nvPr/>
            </p:nvGrpSpPr>
            <p:grpSpPr bwMode="auto">
              <a:xfrm>
                <a:off x="755" y="3327"/>
                <a:ext cx="1480" cy="716"/>
                <a:chOff x="755" y="3327"/>
                <a:chExt cx="1480" cy="716"/>
              </a:xfrm>
            </p:grpSpPr>
            <p:grpSp>
              <p:nvGrpSpPr>
                <p:cNvPr id="12321" name="Group 10"/>
                <p:cNvGrpSpPr>
                  <a:grpSpLocks/>
                </p:cNvGrpSpPr>
                <p:nvPr/>
              </p:nvGrpSpPr>
              <p:grpSpPr bwMode="auto">
                <a:xfrm>
                  <a:off x="755" y="3861"/>
                  <a:ext cx="161" cy="93"/>
                  <a:chOff x="707" y="2868"/>
                  <a:chExt cx="161" cy="96"/>
                </a:xfrm>
              </p:grpSpPr>
              <p:sp>
                <p:nvSpPr>
                  <p:cNvPr id="12325" name="AutoShape 11"/>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2326" name="Arc 12"/>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2322" name="Freeform 13"/>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323" name="Oval 14"/>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2324" name="AutoShape 15"/>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2297" name="Line 16"/>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8" name="Line 17"/>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9" name="Line 18"/>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Text Box 19"/>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2301" name="Line 20"/>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2" name="Line 21"/>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3" name="Line 22"/>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4" name="Line 23"/>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5" name="Text Box 24"/>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2306" name="Line 25"/>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07" name="Line 26"/>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8" name="Line 27"/>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9" name="Text Box 28"/>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2310" name="Text Box 29"/>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2311" name="Line 30"/>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2" name="Line 31"/>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3" name="Text Box 32"/>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2314" name="Text Box 33"/>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2315" name="Line 34"/>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16" name="Text Box 35"/>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2317" name="Text Box 36"/>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2318" name="Line 37"/>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58297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6550E5E-B849-4BF2-9A92-34A990F53F63}" type="slidenum">
              <a:rPr lang="en-US" altLang="en-US" sz="1400" smtClean="0"/>
              <a:pPr eaLnBrk="1" hangingPunct="1">
                <a:spcBef>
                  <a:spcPct val="0"/>
                </a:spcBef>
                <a:buFontTx/>
                <a:buNone/>
              </a:pPr>
              <a:t>27</a:t>
            </a:fld>
            <a:endParaRPr lang="en-US" altLang="en-US" sz="1400"/>
          </a:p>
        </p:txBody>
      </p:sp>
      <p:sp>
        <p:nvSpPr>
          <p:cNvPr id="13315" name="Rectangle 2"/>
          <p:cNvSpPr>
            <a:spLocks noGrp="1" noChangeArrowheads="1"/>
          </p:cNvSpPr>
          <p:nvPr>
            <p:ph type="title"/>
          </p:nvPr>
        </p:nvSpPr>
        <p:spPr/>
        <p:txBody>
          <a:bodyPr/>
          <a:lstStyle/>
          <a:p>
            <a:pPr eaLnBrk="1" hangingPunct="1"/>
            <a:r>
              <a:rPr lang="en-US" altLang="en-US" b="1"/>
              <a:t>Work done in </a:t>
            </a:r>
            <a:r>
              <a:rPr lang="en-US" altLang="en-US" b="1">
                <a:sym typeface="Symbol" pitchFamily="18" charset="2"/>
              </a:rPr>
              <a:t>t</a:t>
            </a:r>
          </a:p>
        </p:txBody>
      </p:sp>
      <p:sp>
        <p:nvSpPr>
          <p:cNvPr id="13316" name="Rectangle 3"/>
          <p:cNvSpPr>
            <a:spLocks noGrp="1" noChangeArrowheads="1"/>
          </p:cNvSpPr>
          <p:nvPr>
            <p:ph type="body" sz="half" idx="1"/>
          </p:nvPr>
        </p:nvSpPr>
        <p:spPr>
          <a:xfrm>
            <a:off x="457200" y="1600200"/>
            <a:ext cx="3638550" cy="4525963"/>
          </a:xfrm>
        </p:spPr>
        <p:txBody>
          <a:bodyPr/>
          <a:lstStyle/>
          <a:p>
            <a:pPr eaLnBrk="1" hangingPunct="1"/>
            <a:r>
              <a:rPr lang="en-US" altLang="en-US" sz="1800"/>
              <a:t>Recall from Statics or PH 121</a:t>
            </a:r>
          </a:p>
          <a:p>
            <a:pPr eaLnBrk="1" hangingPunct="1"/>
            <a:endParaRPr lang="en-US" altLang="en-US" sz="1800"/>
          </a:p>
          <a:p>
            <a:pPr eaLnBrk="1" hangingPunct="1"/>
            <a:endParaRPr lang="en-US" altLang="en-US" sz="1800"/>
          </a:p>
          <a:p>
            <a:pPr eaLnBrk="1" hangingPunct="1"/>
            <a:r>
              <a:rPr lang="en-US" altLang="en-US" sz="1800"/>
              <a:t>For the LHS</a:t>
            </a:r>
          </a:p>
          <a:p>
            <a:pPr eaLnBrk="1" hangingPunct="1"/>
            <a:endParaRPr lang="en-US" altLang="en-US" sz="1800"/>
          </a:p>
          <a:p>
            <a:pPr eaLnBrk="1" hangingPunct="1"/>
            <a:endParaRPr lang="en-US" altLang="en-US" sz="1800"/>
          </a:p>
          <a:p>
            <a:pPr eaLnBrk="1" hangingPunct="1"/>
            <a:r>
              <a:rPr lang="en-US" altLang="en-US" sz="1800"/>
              <a:t>For the RHS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a:t>Define a volume, </a:t>
            </a:r>
            <a:r>
              <a:rPr lang="en-US" altLang="en-US" sz="1800" i="1"/>
              <a:t>V (</a:t>
            </a:r>
            <a:r>
              <a:rPr lang="en-US" altLang="en-US" sz="1200"/>
              <a:t>Note that this volume is NOT the volume of the entire segment. It is just the part that is </a:t>
            </a:r>
            <a:r>
              <a:rPr lang="en-US" altLang="en-US" sz="1200">
                <a:sym typeface="Symbol" pitchFamily="18" charset="2"/>
              </a:rPr>
              <a:t>x</a:t>
            </a:r>
            <a:r>
              <a:rPr lang="en-US" altLang="en-US" sz="1200" baseline="-25000">
                <a:sym typeface="Symbol" pitchFamily="18" charset="2"/>
              </a:rPr>
              <a:t>1</a:t>
            </a:r>
            <a:r>
              <a:rPr lang="en-US" altLang="en-US" sz="1200">
                <a:sym typeface="Symbol" pitchFamily="18" charset="2"/>
              </a:rPr>
              <a:t> long</a:t>
            </a:r>
            <a:r>
              <a:rPr lang="en-US" altLang="en-US" sz="1200"/>
              <a:t> )</a:t>
            </a:r>
          </a:p>
        </p:txBody>
      </p:sp>
      <p:sp>
        <p:nvSpPr>
          <p:cNvPr id="13317" name="Rectangle 4"/>
          <p:cNvSpPr>
            <a:spLocks noGrp="1" noChangeArrowheads="1"/>
          </p:cNvSpPr>
          <p:nvPr>
            <p:ph type="body" sz="half" idx="2"/>
          </p:nvPr>
        </p:nvSpPr>
        <p:spPr>
          <a:xfrm>
            <a:off x="4648200" y="4184650"/>
            <a:ext cx="4038600" cy="1941513"/>
          </a:xfrm>
        </p:spPr>
        <p:txBody>
          <a:bodyPr/>
          <a:lstStyle/>
          <a:p>
            <a:pPr eaLnBrk="1" hangingPunct="1"/>
            <a:r>
              <a:rPr lang="en-US" altLang="en-US" sz="1800"/>
              <a:t>So</a:t>
            </a:r>
          </a:p>
          <a:p>
            <a:pPr eaLnBrk="1" hangingPunct="1"/>
            <a:endParaRPr lang="en-US" altLang="en-US" sz="1800"/>
          </a:p>
          <a:p>
            <a:pPr eaLnBrk="1" hangingPunct="1"/>
            <a:endParaRPr lang="en-US" altLang="en-US" sz="1800"/>
          </a:p>
          <a:p>
            <a:pPr eaLnBrk="1" hangingPunct="1"/>
            <a:r>
              <a:rPr lang="en-US" altLang="en-US" sz="1800"/>
              <a:t>The total work done is</a:t>
            </a:r>
          </a:p>
        </p:txBody>
      </p:sp>
      <p:grpSp>
        <p:nvGrpSpPr>
          <p:cNvPr id="13318" name="Group 5"/>
          <p:cNvGrpSpPr>
            <a:grpSpLocks/>
          </p:cNvGrpSpPr>
          <p:nvPr/>
        </p:nvGrpSpPr>
        <p:grpSpPr bwMode="auto">
          <a:xfrm>
            <a:off x="4333875" y="1195388"/>
            <a:ext cx="4810125" cy="2027237"/>
            <a:chOff x="2730" y="1155"/>
            <a:chExt cx="3030" cy="1277"/>
          </a:xfrm>
        </p:grpSpPr>
        <p:grpSp>
          <p:nvGrpSpPr>
            <p:cNvPr id="13331" name="Group 6"/>
            <p:cNvGrpSpPr>
              <a:grpSpLocks/>
            </p:cNvGrpSpPr>
            <p:nvPr/>
          </p:nvGrpSpPr>
          <p:grpSpPr bwMode="auto">
            <a:xfrm>
              <a:off x="3497" y="1487"/>
              <a:ext cx="1480" cy="804"/>
              <a:chOff x="755" y="3239"/>
              <a:chExt cx="1480" cy="804"/>
            </a:xfrm>
          </p:grpSpPr>
          <p:sp>
            <p:nvSpPr>
              <p:cNvPr id="13354" name="Freeform 7"/>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3355" name="Group 8"/>
              <p:cNvGrpSpPr>
                <a:grpSpLocks/>
              </p:cNvGrpSpPr>
              <p:nvPr/>
            </p:nvGrpSpPr>
            <p:grpSpPr bwMode="auto">
              <a:xfrm>
                <a:off x="755" y="3327"/>
                <a:ext cx="1480" cy="716"/>
                <a:chOff x="755" y="3327"/>
                <a:chExt cx="1480" cy="716"/>
              </a:xfrm>
            </p:grpSpPr>
            <p:grpSp>
              <p:nvGrpSpPr>
                <p:cNvPr id="13356" name="Group 9"/>
                <p:cNvGrpSpPr>
                  <a:grpSpLocks/>
                </p:cNvGrpSpPr>
                <p:nvPr/>
              </p:nvGrpSpPr>
              <p:grpSpPr bwMode="auto">
                <a:xfrm>
                  <a:off x="755" y="3861"/>
                  <a:ext cx="161" cy="93"/>
                  <a:chOff x="707" y="2868"/>
                  <a:chExt cx="161" cy="96"/>
                </a:xfrm>
              </p:grpSpPr>
              <p:sp>
                <p:nvSpPr>
                  <p:cNvPr id="13360" name="AutoShape 10"/>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61" name="Arc 11"/>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3357" name="Freeform 12"/>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358" name="Oval 13"/>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59" name="AutoShape 14"/>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3332" name="Line 15"/>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3" name="Line 16"/>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4" name="Line 17"/>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5" name="Text Box 18"/>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3336" name="Line 19"/>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7" name="Line 20"/>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8" name="Line 21"/>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9" name="Line 22"/>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0" name="Text Box 23"/>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3341" name="Line 24"/>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42" name="Line 25"/>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3" name="Line 26"/>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4" name="Text Box 27"/>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3345" name="Text Box 28"/>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3346" name="Line 29"/>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7" name="Line 30"/>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48" name="Text Box 31"/>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3349" name="Text Box 32"/>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3350" name="Line 33"/>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51" name="Text Box 34"/>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3352" name="Text Box 35"/>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3353" name="Line 36"/>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13319" name="Object 37"/>
          <p:cNvGraphicFramePr>
            <a:graphicFrameLocks noChangeAspect="1"/>
          </p:cNvGraphicFramePr>
          <p:nvPr/>
        </p:nvGraphicFramePr>
        <p:xfrm>
          <a:off x="1863725" y="2149475"/>
          <a:ext cx="927100" cy="276225"/>
        </p:xfrm>
        <a:graphic>
          <a:graphicData uri="http://schemas.openxmlformats.org/presentationml/2006/ole">
            <mc:AlternateContent xmlns:mc="http://schemas.openxmlformats.org/markup-compatibility/2006">
              <mc:Choice xmlns:v="urn:schemas-microsoft-com:vml" Requires="v">
                <p:oleObj spid="_x0000_s5122" name="Equation" r:id="rId3" imgW="596641" imgH="177723" progId="Equation.3">
                  <p:embed/>
                </p:oleObj>
              </mc:Choice>
              <mc:Fallback>
                <p:oleObj name="Equation" r:id="rId3" imgW="596641" imgH="177723" progId="Equation.3">
                  <p:embed/>
                  <p:pic>
                    <p:nvPicPr>
                      <p:cNvPr id="13319"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725" y="2149475"/>
                        <a:ext cx="927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Object 38"/>
          <p:cNvGraphicFramePr>
            <a:graphicFrameLocks noChangeAspect="1"/>
          </p:cNvGraphicFramePr>
          <p:nvPr/>
        </p:nvGraphicFramePr>
        <p:xfrm>
          <a:off x="1736725" y="3208338"/>
          <a:ext cx="1089025" cy="298450"/>
        </p:xfrm>
        <a:graphic>
          <a:graphicData uri="http://schemas.openxmlformats.org/presentationml/2006/ole">
            <mc:AlternateContent xmlns:mc="http://schemas.openxmlformats.org/markup-compatibility/2006">
              <mc:Choice xmlns:v="urn:schemas-microsoft-com:vml" Requires="v">
                <p:oleObj spid="_x0000_s5123" name="Equation" r:id="rId5" imgW="787058" imgH="215806" progId="Equation.3">
                  <p:embed/>
                </p:oleObj>
              </mc:Choice>
              <mc:Fallback>
                <p:oleObj name="Equation" r:id="rId5" imgW="787058" imgH="215806" progId="Equation.3">
                  <p:embed/>
                  <p:pic>
                    <p:nvPicPr>
                      <p:cNvPr id="1332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3208338"/>
                        <a:ext cx="1089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39"/>
          <p:cNvGraphicFramePr>
            <a:graphicFrameLocks noChangeAspect="1"/>
          </p:cNvGraphicFramePr>
          <p:nvPr/>
        </p:nvGraphicFramePr>
        <p:xfrm>
          <a:off x="1720850" y="4284663"/>
          <a:ext cx="1309688" cy="325437"/>
        </p:xfrm>
        <a:graphic>
          <a:graphicData uri="http://schemas.openxmlformats.org/presentationml/2006/ole">
            <mc:AlternateContent xmlns:mc="http://schemas.openxmlformats.org/markup-compatibility/2006">
              <mc:Choice xmlns:v="urn:schemas-microsoft-com:vml" Requires="v">
                <p:oleObj spid="_x0000_s5124" name="Equation" r:id="rId7" imgW="939392" imgH="215806" progId="Equation.3">
                  <p:embed/>
                </p:oleObj>
              </mc:Choice>
              <mc:Fallback>
                <p:oleObj name="Equation" r:id="rId7" imgW="939392" imgH="215806" progId="Equation.3">
                  <p:embed/>
                  <p:pic>
                    <p:nvPicPr>
                      <p:cNvPr id="13321"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0850" y="4284663"/>
                        <a:ext cx="13096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Object 40"/>
          <p:cNvGraphicFramePr>
            <a:graphicFrameLocks noChangeAspect="1"/>
          </p:cNvGraphicFramePr>
          <p:nvPr/>
        </p:nvGraphicFramePr>
        <p:xfrm>
          <a:off x="1692275" y="5743575"/>
          <a:ext cx="1050925" cy="365125"/>
        </p:xfrm>
        <a:graphic>
          <a:graphicData uri="http://schemas.openxmlformats.org/presentationml/2006/ole">
            <mc:AlternateContent xmlns:mc="http://schemas.openxmlformats.org/markup-compatibility/2006">
              <mc:Choice xmlns:v="urn:schemas-microsoft-com:vml" Requires="v">
                <p:oleObj spid="_x0000_s5125" name="Equation" r:id="rId9" imgW="622030" imgH="215806" progId="Equation.3">
                  <p:embed/>
                </p:oleObj>
              </mc:Choice>
              <mc:Fallback>
                <p:oleObj name="Equation" r:id="rId9" imgW="622030" imgH="215806" progId="Equation.3">
                  <p:embed/>
                  <p:pic>
                    <p:nvPicPr>
                      <p:cNvPr id="13322"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5743575"/>
                        <a:ext cx="10509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Object 41"/>
          <p:cNvGraphicFramePr>
            <a:graphicFrameLocks noChangeAspect="1"/>
          </p:cNvGraphicFramePr>
          <p:nvPr/>
        </p:nvGraphicFramePr>
        <p:xfrm>
          <a:off x="5791200" y="3716338"/>
          <a:ext cx="1844675" cy="346075"/>
        </p:xfrm>
        <a:graphic>
          <a:graphicData uri="http://schemas.openxmlformats.org/presentationml/2006/ole">
            <mc:AlternateContent xmlns:mc="http://schemas.openxmlformats.org/markup-compatibility/2006">
              <mc:Choice xmlns:v="urn:schemas-microsoft-com:vml" Requires="v">
                <p:oleObj spid="_x0000_s5126" name="Equation" r:id="rId11" imgW="1143000" imgH="215900" progId="Equation.3">
                  <p:embed/>
                </p:oleObj>
              </mc:Choice>
              <mc:Fallback>
                <p:oleObj name="Equation" r:id="rId11" imgW="1143000" imgH="215900" progId="Equation.3">
                  <p:embed/>
                  <p:pic>
                    <p:nvPicPr>
                      <p:cNvPr id="13323"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00" y="3716338"/>
                        <a:ext cx="1844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Object 42"/>
          <p:cNvGraphicFramePr>
            <a:graphicFrameLocks noChangeAspect="1"/>
          </p:cNvGraphicFramePr>
          <p:nvPr/>
        </p:nvGraphicFramePr>
        <p:xfrm>
          <a:off x="5729288" y="4675188"/>
          <a:ext cx="819150" cy="309562"/>
        </p:xfrm>
        <a:graphic>
          <a:graphicData uri="http://schemas.openxmlformats.org/presentationml/2006/ole">
            <mc:AlternateContent xmlns:mc="http://schemas.openxmlformats.org/markup-compatibility/2006">
              <mc:Choice xmlns:v="urn:schemas-microsoft-com:vml" Requires="v">
                <p:oleObj spid="_x0000_s5127" name="Equation" r:id="rId13" imgW="571252" imgH="215806" progId="Equation.3">
                  <p:embed/>
                </p:oleObj>
              </mc:Choice>
              <mc:Fallback>
                <p:oleObj name="Equation" r:id="rId13" imgW="571252" imgH="215806" progId="Equation.3">
                  <p:embed/>
                  <p:pic>
                    <p:nvPicPr>
                      <p:cNvPr id="13324" name="Object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29288" y="4675188"/>
                        <a:ext cx="819150"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5" name="Object 43"/>
          <p:cNvGraphicFramePr>
            <a:graphicFrameLocks noChangeAspect="1"/>
          </p:cNvGraphicFramePr>
          <p:nvPr/>
        </p:nvGraphicFramePr>
        <p:xfrm>
          <a:off x="7285038" y="4686300"/>
          <a:ext cx="855662" cy="304800"/>
        </p:xfrm>
        <a:graphic>
          <a:graphicData uri="http://schemas.openxmlformats.org/presentationml/2006/ole">
            <mc:AlternateContent xmlns:mc="http://schemas.openxmlformats.org/markup-compatibility/2006">
              <mc:Choice xmlns:v="urn:schemas-microsoft-com:vml" Requires="v">
                <p:oleObj spid="_x0000_s5128" name="Equation" r:id="rId15" imgW="685502" imgH="215806" progId="Equation.3">
                  <p:embed/>
                </p:oleObj>
              </mc:Choice>
              <mc:Fallback>
                <p:oleObj name="Equation" r:id="rId15" imgW="685502" imgH="215806" progId="Equation.3">
                  <p:embed/>
                  <p:pic>
                    <p:nvPicPr>
                      <p:cNvPr id="13325"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5038" y="4686300"/>
                        <a:ext cx="8556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6" name="Object 44"/>
          <p:cNvGraphicFramePr>
            <a:graphicFrameLocks noChangeAspect="1"/>
          </p:cNvGraphicFramePr>
          <p:nvPr/>
        </p:nvGraphicFramePr>
        <p:xfrm>
          <a:off x="6196013" y="5645150"/>
          <a:ext cx="1217612" cy="279400"/>
        </p:xfrm>
        <a:graphic>
          <a:graphicData uri="http://schemas.openxmlformats.org/presentationml/2006/ole">
            <mc:AlternateContent xmlns:mc="http://schemas.openxmlformats.org/markup-compatibility/2006">
              <mc:Choice xmlns:v="urn:schemas-microsoft-com:vml" Requires="v">
                <p:oleObj spid="_x0000_s5129" name="Equation" r:id="rId17" imgW="939392" imgH="215806" progId="Equation.3">
                  <p:embed/>
                </p:oleObj>
              </mc:Choice>
              <mc:Fallback>
                <p:oleObj name="Equation" r:id="rId17" imgW="939392" imgH="215806" progId="Equation.3">
                  <p:embed/>
                  <p:pic>
                    <p:nvPicPr>
                      <p:cNvPr id="13326"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6013" y="5645150"/>
                        <a:ext cx="1217612"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327" name="Rectangle 45"/>
          <p:cNvSpPr>
            <a:spLocks noChangeArrowheads="1"/>
          </p:cNvSpPr>
          <p:nvPr/>
        </p:nvSpPr>
        <p:spPr bwMode="auto">
          <a:xfrm>
            <a:off x="0" y="-339725"/>
            <a:ext cx="27130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200">
                <a:cs typeface="Times New Roman" pitchFamily="18" charset="0"/>
              </a:rPr>
              <a:t>From statics or PH121 we remember </a:t>
            </a:r>
            <a:endParaRPr lang="en-US" altLang="en-US" sz="1100"/>
          </a:p>
          <a:p>
            <a:pPr>
              <a:spcBef>
                <a:spcPct val="0"/>
              </a:spcBef>
              <a:buFontTx/>
              <a:buNone/>
            </a:pPr>
            <a:endParaRPr lang="en-US" altLang="en-US" sz="1800"/>
          </a:p>
        </p:txBody>
      </p:sp>
      <p:sp>
        <p:nvSpPr>
          <p:cNvPr id="13328" name="Rectangle 46"/>
          <p:cNvSpPr>
            <a:spLocks noChangeArrowheads="1"/>
          </p:cNvSpPr>
          <p:nvPr/>
        </p:nvSpPr>
        <p:spPr bwMode="auto">
          <a:xfrm>
            <a:off x="0" y="7196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3329" name="Line 47"/>
          <p:cNvSpPr>
            <a:spLocks noChangeShapeType="1"/>
          </p:cNvSpPr>
          <p:nvPr/>
        </p:nvSpPr>
        <p:spPr bwMode="auto">
          <a:xfrm>
            <a:off x="4152900" y="1504950"/>
            <a:ext cx="0" cy="443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30" name="Line 48"/>
          <p:cNvSpPr>
            <a:spLocks noChangeShapeType="1"/>
          </p:cNvSpPr>
          <p:nvPr/>
        </p:nvSpPr>
        <p:spPr bwMode="auto">
          <a:xfrm flipV="1">
            <a:off x="4152900" y="3543300"/>
            <a:ext cx="47053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992758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0841D450-E4DC-4A96-AE4A-5D4BFDC2DBF3}" type="slidenum">
              <a:rPr lang="en-US" altLang="en-US" sz="1400" smtClean="0"/>
              <a:pPr eaLnBrk="1" hangingPunct="1">
                <a:spcBef>
                  <a:spcPct val="0"/>
                </a:spcBef>
                <a:buFontTx/>
                <a:buNone/>
              </a:pPr>
              <a:t>28</a:t>
            </a:fld>
            <a:endParaRPr lang="en-US" altLang="en-US" sz="1400"/>
          </a:p>
        </p:txBody>
      </p:sp>
      <p:sp>
        <p:nvSpPr>
          <p:cNvPr id="14339" name="Rectangle 2"/>
          <p:cNvSpPr>
            <a:spLocks noGrp="1" noChangeArrowheads="1"/>
          </p:cNvSpPr>
          <p:nvPr>
            <p:ph type="title"/>
          </p:nvPr>
        </p:nvSpPr>
        <p:spPr/>
        <p:txBody>
          <a:bodyPr/>
          <a:lstStyle/>
          <a:p>
            <a:pPr eaLnBrk="1" hangingPunct="1"/>
            <a:r>
              <a:rPr lang="en-US" altLang="en-US"/>
              <a:t>Kinetic Energy</a:t>
            </a:r>
          </a:p>
        </p:txBody>
      </p:sp>
      <p:sp>
        <p:nvSpPr>
          <p:cNvPr id="14340" name="Rectangle 3"/>
          <p:cNvSpPr>
            <a:spLocks noGrp="1" noChangeArrowheads="1"/>
          </p:cNvSpPr>
          <p:nvPr>
            <p:ph type="body" idx="1"/>
          </p:nvPr>
        </p:nvSpPr>
        <p:spPr>
          <a:xfrm>
            <a:off x="457200" y="1600200"/>
            <a:ext cx="4818063" cy="4525963"/>
          </a:xfrm>
        </p:spPr>
        <p:txBody>
          <a:bodyPr/>
          <a:lstStyle/>
          <a:p>
            <a:pPr eaLnBrk="1" hangingPunct="1">
              <a:lnSpc>
                <a:spcPct val="90000"/>
              </a:lnSpc>
            </a:pPr>
            <a:r>
              <a:rPr lang="en-US" altLang="en-US" sz="2400"/>
              <a:t>If we think about the energy of the segment, we will realize that after time </a:t>
            </a:r>
            <a:r>
              <a:rPr lang="en-US" altLang="en-US" sz="2400" i="1">
                <a:sym typeface="Symbol" pitchFamily="18" charset="2"/>
              </a:rPr>
              <a:t>t</a:t>
            </a:r>
            <a:r>
              <a:rPr lang="en-US" altLang="en-US" sz="2400"/>
              <a:t> it is as though most of the fluid did not move.</a:t>
            </a:r>
          </a:p>
          <a:p>
            <a:pPr eaLnBrk="1" hangingPunct="1">
              <a:lnSpc>
                <a:spcPct val="90000"/>
              </a:lnSpc>
            </a:pPr>
            <a:r>
              <a:rPr lang="en-US" altLang="en-US" sz="2400"/>
              <a:t> We can't tell one part of the fluid from another. </a:t>
            </a:r>
          </a:p>
          <a:p>
            <a:pPr eaLnBrk="1" hangingPunct="1">
              <a:lnSpc>
                <a:spcPct val="90000"/>
              </a:lnSpc>
            </a:pPr>
            <a:r>
              <a:rPr lang="en-US" altLang="en-US" sz="2400"/>
              <a:t>The shaded region in is occupied before and after </a:t>
            </a:r>
            <a:r>
              <a:rPr lang="en-US" altLang="en-US" sz="2400" i="1">
                <a:sym typeface="Symbol" pitchFamily="18" charset="2"/>
              </a:rPr>
              <a:t>t</a:t>
            </a:r>
            <a:r>
              <a:rPr lang="en-US" altLang="en-US" sz="2400"/>
              <a:t> </a:t>
            </a:r>
          </a:p>
          <a:p>
            <a:pPr eaLnBrk="1" hangingPunct="1">
              <a:lnSpc>
                <a:spcPct val="90000"/>
              </a:lnSpc>
            </a:pPr>
            <a:r>
              <a:rPr lang="en-US" altLang="en-US" sz="2400"/>
              <a:t>We can treat this problem as if we moved fluid from region 1 to region 2 and left the rest of the segment alone!</a:t>
            </a:r>
          </a:p>
        </p:txBody>
      </p:sp>
      <p:grpSp>
        <p:nvGrpSpPr>
          <p:cNvPr id="14341" name="Group 4"/>
          <p:cNvGrpSpPr>
            <a:grpSpLocks/>
          </p:cNvGrpSpPr>
          <p:nvPr/>
        </p:nvGrpSpPr>
        <p:grpSpPr bwMode="auto">
          <a:xfrm>
            <a:off x="5799138" y="1811338"/>
            <a:ext cx="2644775" cy="1276350"/>
            <a:chOff x="3434" y="1927"/>
            <a:chExt cx="1666" cy="804"/>
          </a:xfrm>
        </p:grpSpPr>
        <p:grpSp>
          <p:nvGrpSpPr>
            <p:cNvPr id="14349" name="Group 5"/>
            <p:cNvGrpSpPr>
              <a:grpSpLocks/>
            </p:cNvGrpSpPr>
            <p:nvPr/>
          </p:nvGrpSpPr>
          <p:grpSpPr bwMode="auto">
            <a:xfrm>
              <a:off x="3494" y="2546"/>
              <a:ext cx="161" cy="96"/>
              <a:chOff x="707" y="2868"/>
              <a:chExt cx="161" cy="96"/>
            </a:xfrm>
          </p:grpSpPr>
          <p:sp>
            <p:nvSpPr>
              <p:cNvPr id="14366" name="AutoShape 6"/>
              <p:cNvSpPr>
                <a:spLocks noChangeArrowheads="1"/>
              </p:cNvSpPr>
              <p:nvPr/>
            </p:nvSpPr>
            <p:spPr bwMode="auto">
              <a:xfrm rot="213656" flipH="1">
                <a:off x="707" y="2868"/>
                <a:ext cx="161" cy="96"/>
              </a:xfrm>
              <a:prstGeom prst="flowChartMagneticDru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7" name="Arc 7"/>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chemeClr val="bg1"/>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0" name="Freeform 8"/>
            <p:cNvSpPr>
              <a:spLocks/>
            </p:cNvSpPr>
            <p:nvPr/>
          </p:nvSpPr>
          <p:spPr bwMode="auto">
            <a:xfrm>
              <a:off x="3498" y="2003"/>
              <a:ext cx="1407" cy="642"/>
            </a:xfrm>
            <a:custGeom>
              <a:avLst/>
              <a:gdLst>
                <a:gd name="T0" fmla="*/ 126 w 1407"/>
                <a:gd name="T1" fmla="*/ 546 h 642"/>
                <a:gd name="T2" fmla="*/ 222 w 1407"/>
                <a:gd name="T3" fmla="*/ 546 h 642"/>
                <a:gd name="T4" fmla="*/ 336 w 1407"/>
                <a:gd name="T5" fmla="*/ 525 h 642"/>
                <a:gd name="T6" fmla="*/ 441 w 1407"/>
                <a:gd name="T7" fmla="*/ 507 h 642"/>
                <a:gd name="T8" fmla="*/ 537 w 1407"/>
                <a:gd name="T9" fmla="*/ 480 h 642"/>
                <a:gd name="T10" fmla="*/ 618 w 1407"/>
                <a:gd name="T11" fmla="*/ 444 h 642"/>
                <a:gd name="T12" fmla="*/ 678 w 1407"/>
                <a:gd name="T13" fmla="*/ 402 h 642"/>
                <a:gd name="T14" fmla="*/ 759 w 1407"/>
                <a:gd name="T15" fmla="*/ 315 h 642"/>
                <a:gd name="T16" fmla="*/ 834 w 1407"/>
                <a:gd name="T17" fmla="*/ 216 h 642"/>
                <a:gd name="T18" fmla="*/ 924 w 1407"/>
                <a:gd name="T19" fmla="*/ 102 h 642"/>
                <a:gd name="T20" fmla="*/ 990 w 1407"/>
                <a:gd name="T21" fmla="*/ 57 h 642"/>
                <a:gd name="T22" fmla="*/ 1080 w 1407"/>
                <a:gd name="T23" fmla="*/ 24 h 642"/>
                <a:gd name="T24" fmla="*/ 1161 w 1407"/>
                <a:gd name="T25" fmla="*/ 9 h 642"/>
                <a:gd name="T26" fmla="*/ 1242 w 1407"/>
                <a:gd name="T27" fmla="*/ 0 h 642"/>
                <a:gd name="T28" fmla="*/ 1332 w 1407"/>
                <a:gd name="T29" fmla="*/ 6 h 642"/>
                <a:gd name="T30" fmla="*/ 1389 w 1407"/>
                <a:gd name="T31" fmla="*/ 6 h 642"/>
                <a:gd name="T32" fmla="*/ 1407 w 1407"/>
                <a:gd name="T33" fmla="*/ 18 h 642"/>
                <a:gd name="T34" fmla="*/ 1407 w 1407"/>
                <a:gd name="T35" fmla="*/ 90 h 642"/>
                <a:gd name="T36" fmla="*/ 1404 w 1407"/>
                <a:gd name="T37" fmla="*/ 135 h 642"/>
                <a:gd name="T38" fmla="*/ 1395 w 1407"/>
                <a:gd name="T39" fmla="*/ 192 h 642"/>
                <a:gd name="T40" fmla="*/ 1377 w 1407"/>
                <a:gd name="T41" fmla="*/ 243 h 642"/>
                <a:gd name="T42" fmla="*/ 1263 w 1407"/>
                <a:gd name="T43" fmla="*/ 249 h 642"/>
                <a:gd name="T44" fmla="*/ 1170 w 1407"/>
                <a:gd name="T45" fmla="*/ 243 h 642"/>
                <a:gd name="T46" fmla="*/ 1077 w 1407"/>
                <a:gd name="T47" fmla="*/ 252 h 642"/>
                <a:gd name="T48" fmla="*/ 1014 w 1407"/>
                <a:gd name="T49" fmla="*/ 267 h 642"/>
                <a:gd name="T50" fmla="*/ 963 w 1407"/>
                <a:gd name="T51" fmla="*/ 285 h 642"/>
                <a:gd name="T52" fmla="*/ 897 w 1407"/>
                <a:gd name="T53" fmla="*/ 315 h 642"/>
                <a:gd name="T54" fmla="*/ 843 w 1407"/>
                <a:gd name="T55" fmla="*/ 375 h 642"/>
                <a:gd name="T56" fmla="*/ 768 w 1407"/>
                <a:gd name="T57" fmla="*/ 447 h 642"/>
                <a:gd name="T58" fmla="*/ 717 w 1407"/>
                <a:gd name="T59" fmla="*/ 498 h 642"/>
                <a:gd name="T60" fmla="*/ 669 w 1407"/>
                <a:gd name="T61" fmla="*/ 540 h 642"/>
                <a:gd name="T62" fmla="*/ 621 w 1407"/>
                <a:gd name="T63" fmla="*/ 564 h 642"/>
                <a:gd name="T64" fmla="*/ 564 w 1407"/>
                <a:gd name="T65" fmla="*/ 588 h 642"/>
                <a:gd name="T66" fmla="*/ 477 w 1407"/>
                <a:gd name="T67" fmla="*/ 606 h 642"/>
                <a:gd name="T68" fmla="*/ 375 w 1407"/>
                <a:gd name="T69" fmla="*/ 627 h 642"/>
                <a:gd name="T70" fmla="*/ 273 w 1407"/>
                <a:gd name="T71" fmla="*/ 636 h 642"/>
                <a:gd name="T72" fmla="*/ 171 w 1407"/>
                <a:gd name="T73" fmla="*/ 642 h 642"/>
                <a:gd name="T74" fmla="*/ 66 w 1407"/>
                <a:gd name="T75" fmla="*/ 636 h 642"/>
                <a:gd name="T76" fmla="*/ 15 w 1407"/>
                <a:gd name="T77" fmla="*/ 630 h 642"/>
                <a:gd name="T78" fmla="*/ 0 w 1407"/>
                <a:gd name="T79" fmla="*/ 606 h 642"/>
                <a:gd name="T80" fmla="*/ 3 w 1407"/>
                <a:gd name="T81" fmla="*/ 573 h 642"/>
                <a:gd name="T82" fmla="*/ 9 w 1407"/>
                <a:gd name="T83" fmla="*/ 543 h 642"/>
                <a:gd name="T84" fmla="*/ 57 w 1407"/>
                <a:gd name="T85" fmla="*/ 546 h 642"/>
                <a:gd name="T86" fmla="*/ 180 w 1407"/>
                <a:gd name="T87" fmla="*/ 549 h 642"/>
                <a:gd name="T88" fmla="*/ 204 w 1407"/>
                <a:gd name="T89" fmla="*/ 546 h 6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07"/>
                <a:gd name="T136" fmla="*/ 0 h 642"/>
                <a:gd name="T137" fmla="*/ 1407 w 1407"/>
                <a:gd name="T138" fmla="*/ 642 h 6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07" h="642">
                  <a:moveTo>
                    <a:pt x="126" y="546"/>
                  </a:moveTo>
                  <a:lnTo>
                    <a:pt x="222" y="546"/>
                  </a:lnTo>
                  <a:lnTo>
                    <a:pt x="336" y="525"/>
                  </a:lnTo>
                  <a:lnTo>
                    <a:pt x="441" y="507"/>
                  </a:lnTo>
                  <a:lnTo>
                    <a:pt x="537" y="480"/>
                  </a:lnTo>
                  <a:lnTo>
                    <a:pt x="618" y="444"/>
                  </a:lnTo>
                  <a:lnTo>
                    <a:pt x="678" y="402"/>
                  </a:lnTo>
                  <a:lnTo>
                    <a:pt x="759" y="315"/>
                  </a:lnTo>
                  <a:lnTo>
                    <a:pt x="834" y="216"/>
                  </a:lnTo>
                  <a:lnTo>
                    <a:pt x="924" y="102"/>
                  </a:lnTo>
                  <a:lnTo>
                    <a:pt x="990" y="57"/>
                  </a:lnTo>
                  <a:lnTo>
                    <a:pt x="1080" y="24"/>
                  </a:lnTo>
                  <a:lnTo>
                    <a:pt x="1161" y="9"/>
                  </a:lnTo>
                  <a:lnTo>
                    <a:pt x="1242" y="0"/>
                  </a:lnTo>
                  <a:lnTo>
                    <a:pt x="1332" y="6"/>
                  </a:lnTo>
                  <a:lnTo>
                    <a:pt x="1389" y="6"/>
                  </a:lnTo>
                  <a:lnTo>
                    <a:pt x="1407" y="18"/>
                  </a:lnTo>
                  <a:lnTo>
                    <a:pt x="1407" y="90"/>
                  </a:lnTo>
                  <a:lnTo>
                    <a:pt x="1404" y="135"/>
                  </a:lnTo>
                  <a:lnTo>
                    <a:pt x="1395" y="192"/>
                  </a:lnTo>
                  <a:lnTo>
                    <a:pt x="1377" y="243"/>
                  </a:lnTo>
                  <a:lnTo>
                    <a:pt x="1263" y="249"/>
                  </a:lnTo>
                  <a:lnTo>
                    <a:pt x="1170" y="243"/>
                  </a:lnTo>
                  <a:lnTo>
                    <a:pt x="1077" y="252"/>
                  </a:lnTo>
                  <a:lnTo>
                    <a:pt x="1014" y="267"/>
                  </a:lnTo>
                  <a:lnTo>
                    <a:pt x="963" y="285"/>
                  </a:lnTo>
                  <a:lnTo>
                    <a:pt x="897" y="315"/>
                  </a:lnTo>
                  <a:lnTo>
                    <a:pt x="843" y="375"/>
                  </a:lnTo>
                  <a:lnTo>
                    <a:pt x="768" y="447"/>
                  </a:lnTo>
                  <a:lnTo>
                    <a:pt x="717" y="498"/>
                  </a:lnTo>
                  <a:lnTo>
                    <a:pt x="669" y="540"/>
                  </a:lnTo>
                  <a:lnTo>
                    <a:pt x="621" y="564"/>
                  </a:lnTo>
                  <a:lnTo>
                    <a:pt x="564" y="588"/>
                  </a:lnTo>
                  <a:lnTo>
                    <a:pt x="477" y="606"/>
                  </a:lnTo>
                  <a:lnTo>
                    <a:pt x="375" y="627"/>
                  </a:lnTo>
                  <a:lnTo>
                    <a:pt x="273" y="636"/>
                  </a:lnTo>
                  <a:lnTo>
                    <a:pt x="171" y="642"/>
                  </a:lnTo>
                  <a:lnTo>
                    <a:pt x="66" y="636"/>
                  </a:lnTo>
                  <a:lnTo>
                    <a:pt x="15" y="630"/>
                  </a:lnTo>
                  <a:lnTo>
                    <a:pt x="0" y="606"/>
                  </a:lnTo>
                  <a:lnTo>
                    <a:pt x="3" y="573"/>
                  </a:lnTo>
                  <a:lnTo>
                    <a:pt x="9" y="543"/>
                  </a:lnTo>
                  <a:lnTo>
                    <a:pt x="57" y="546"/>
                  </a:lnTo>
                  <a:lnTo>
                    <a:pt x="180" y="549"/>
                  </a:lnTo>
                  <a:lnTo>
                    <a:pt x="204" y="546"/>
                  </a:ln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1" name="Freeform 9"/>
            <p:cNvSpPr>
              <a:spLocks/>
            </p:cNvSpPr>
            <p:nvPr/>
          </p:nvSpPr>
          <p:spPr bwMode="auto">
            <a:xfrm rot="-10354484">
              <a:off x="3538" y="2173"/>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2" name="Freeform 10"/>
            <p:cNvSpPr>
              <a:spLocks/>
            </p:cNvSpPr>
            <p:nvPr/>
          </p:nvSpPr>
          <p:spPr bwMode="auto">
            <a:xfrm rot="-10354484">
              <a:off x="3558" y="1927"/>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3" name="Oval 11"/>
            <p:cNvSpPr>
              <a:spLocks noChangeArrowheads="1"/>
            </p:cNvSpPr>
            <p:nvPr/>
          </p:nvSpPr>
          <p:spPr bwMode="auto">
            <a:xfrm rot="-10354484">
              <a:off x="4918" y="2015"/>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54" name="Oval 12"/>
            <p:cNvSpPr>
              <a:spLocks noChangeArrowheads="1"/>
            </p:cNvSpPr>
            <p:nvPr/>
          </p:nvSpPr>
          <p:spPr bwMode="auto">
            <a:xfrm rot="-10354484">
              <a:off x="4849" y="2009"/>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nvGrpSpPr>
            <p:cNvPr id="14355" name="Group 13"/>
            <p:cNvGrpSpPr>
              <a:grpSpLocks/>
            </p:cNvGrpSpPr>
            <p:nvPr/>
          </p:nvGrpSpPr>
          <p:grpSpPr bwMode="auto">
            <a:xfrm>
              <a:off x="3473" y="2552"/>
              <a:ext cx="161" cy="93"/>
              <a:chOff x="707" y="2868"/>
              <a:chExt cx="161" cy="96"/>
            </a:xfrm>
          </p:grpSpPr>
          <p:sp>
            <p:nvSpPr>
              <p:cNvPr id="14364" name="AutoShape 14"/>
              <p:cNvSpPr>
                <a:spLocks noChangeArrowheads="1"/>
              </p:cNvSpPr>
              <p:nvPr/>
            </p:nvSpPr>
            <p:spPr bwMode="auto">
              <a:xfrm rot="213656" flipH="1">
                <a:off x="707" y="2868"/>
                <a:ext cx="161" cy="96"/>
              </a:xfrm>
              <a:prstGeom prst="flowChartMagneticDrum">
                <a:avLst/>
              </a:prstGeom>
              <a:solidFill>
                <a:schemeClr val="bg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4365" name="Arc 15"/>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4356" name="Line 16"/>
            <p:cNvSpPr>
              <a:spLocks noChangeShapeType="1"/>
            </p:cNvSpPr>
            <p:nvPr/>
          </p:nvSpPr>
          <p:spPr bwMode="auto">
            <a:xfrm>
              <a:off x="3488" y="2336"/>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7" name="Line 17"/>
            <p:cNvSpPr>
              <a:spLocks noChangeShapeType="1"/>
            </p:cNvSpPr>
            <p:nvPr/>
          </p:nvSpPr>
          <p:spPr bwMode="auto">
            <a:xfrm>
              <a:off x="3620" y="2342"/>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58" name="Line 18"/>
            <p:cNvSpPr>
              <a:spLocks noChangeShapeType="1"/>
            </p:cNvSpPr>
            <p:nvPr/>
          </p:nvSpPr>
          <p:spPr bwMode="auto">
            <a:xfrm>
              <a:off x="3479" y="2438"/>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9" name="Text Box 19"/>
            <p:cNvSpPr txBox="1">
              <a:spLocks noChangeArrowheads="1"/>
            </p:cNvSpPr>
            <p:nvPr/>
          </p:nvSpPr>
          <p:spPr bwMode="auto">
            <a:xfrm>
              <a:off x="3434" y="2106"/>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4360" name="Text Box 20"/>
            <p:cNvSpPr txBox="1">
              <a:spLocks noChangeArrowheads="1"/>
            </p:cNvSpPr>
            <p:nvPr/>
          </p:nvSpPr>
          <p:spPr bwMode="auto">
            <a:xfrm>
              <a:off x="4765" y="2523"/>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4361" name="Line 21"/>
            <p:cNvSpPr>
              <a:spLocks noChangeShapeType="1"/>
            </p:cNvSpPr>
            <p:nvPr/>
          </p:nvSpPr>
          <p:spPr bwMode="auto">
            <a:xfrm>
              <a:off x="4840" y="2328"/>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2" name="Line 22"/>
            <p:cNvSpPr>
              <a:spLocks noChangeShapeType="1"/>
            </p:cNvSpPr>
            <p:nvPr/>
          </p:nvSpPr>
          <p:spPr bwMode="auto">
            <a:xfrm>
              <a:off x="4939" y="233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63" name="Line 23"/>
            <p:cNvSpPr>
              <a:spLocks noChangeShapeType="1"/>
            </p:cNvSpPr>
            <p:nvPr/>
          </p:nvSpPr>
          <p:spPr bwMode="auto">
            <a:xfrm flipV="1">
              <a:off x="4831" y="2429"/>
              <a:ext cx="108" cy="1"/>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4342" name="Rectangle 24"/>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4343" name="Object 25"/>
          <p:cNvGraphicFramePr>
            <a:graphicFrameLocks noChangeAspect="1"/>
          </p:cNvGraphicFramePr>
          <p:nvPr/>
        </p:nvGraphicFramePr>
        <p:xfrm>
          <a:off x="5997575" y="3848100"/>
          <a:ext cx="2309813" cy="712788"/>
        </p:xfrm>
        <a:graphic>
          <a:graphicData uri="http://schemas.openxmlformats.org/presentationml/2006/ole">
            <mc:AlternateContent xmlns:mc="http://schemas.openxmlformats.org/markup-compatibility/2006">
              <mc:Choice xmlns:v="urn:schemas-microsoft-com:vml" Requires="v">
                <p:oleObj spid="_x0000_s6146" name="Equation" r:id="rId3" imgW="1269449" imgH="393529" progId="Equation.3">
                  <p:embed/>
                </p:oleObj>
              </mc:Choice>
              <mc:Fallback>
                <p:oleObj name="Equation" r:id="rId3" imgW="1269449" imgH="393529" progId="Equation.3">
                  <p:embed/>
                  <p:pic>
                    <p:nvPicPr>
                      <p:cNvPr id="14343"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575" y="3848100"/>
                        <a:ext cx="23098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4" name="Freeform 26"/>
          <p:cNvSpPr>
            <a:spLocks/>
          </p:cNvSpPr>
          <p:nvPr/>
        </p:nvSpPr>
        <p:spPr bwMode="auto">
          <a:xfrm>
            <a:off x="6183313" y="1144588"/>
            <a:ext cx="1857375" cy="1352550"/>
          </a:xfrm>
          <a:custGeom>
            <a:avLst/>
            <a:gdLst>
              <a:gd name="T0" fmla="*/ 0 w 1170"/>
              <a:gd name="T1" fmla="*/ 2147483647 h 852"/>
              <a:gd name="T2" fmla="*/ 2147483647 w 1170"/>
              <a:gd name="T3" fmla="*/ 2147483647 h 852"/>
              <a:gd name="T4" fmla="*/ 2147483647 w 1170"/>
              <a:gd name="T5" fmla="*/ 2147483647 h 852"/>
              <a:gd name="T6" fmla="*/ 2147483647 w 1170"/>
              <a:gd name="T7" fmla="*/ 2147483647 h 852"/>
              <a:gd name="T8" fmla="*/ 2147483647 w 1170"/>
              <a:gd name="T9" fmla="*/ 2147483647 h 852"/>
              <a:gd name="T10" fmla="*/ 0 60000 65536"/>
              <a:gd name="T11" fmla="*/ 0 60000 65536"/>
              <a:gd name="T12" fmla="*/ 0 60000 65536"/>
              <a:gd name="T13" fmla="*/ 0 60000 65536"/>
              <a:gd name="T14" fmla="*/ 0 60000 65536"/>
              <a:gd name="T15" fmla="*/ 0 w 1170"/>
              <a:gd name="T16" fmla="*/ 0 h 852"/>
              <a:gd name="T17" fmla="*/ 1170 w 1170"/>
              <a:gd name="T18" fmla="*/ 852 h 852"/>
            </a:gdLst>
            <a:ahLst/>
            <a:cxnLst>
              <a:cxn ang="T10">
                <a:pos x="T0" y="T1"/>
              </a:cxn>
              <a:cxn ang="T11">
                <a:pos x="T2" y="T3"/>
              </a:cxn>
              <a:cxn ang="T12">
                <a:pos x="T4" y="T5"/>
              </a:cxn>
              <a:cxn ang="T13">
                <a:pos x="T6" y="T7"/>
              </a:cxn>
              <a:cxn ang="T14">
                <a:pos x="T8" y="T9"/>
              </a:cxn>
            </a:cxnLst>
            <a:rect l="T15" t="T16" r="T17" b="T18"/>
            <a:pathLst>
              <a:path w="1170" h="852">
                <a:moveTo>
                  <a:pt x="0" y="852"/>
                </a:moveTo>
                <a:cubicBezTo>
                  <a:pt x="27" y="794"/>
                  <a:pt x="55" y="737"/>
                  <a:pt x="128" y="623"/>
                </a:cubicBezTo>
                <a:cubicBezTo>
                  <a:pt x="201" y="509"/>
                  <a:pt x="339" y="263"/>
                  <a:pt x="439" y="166"/>
                </a:cubicBezTo>
                <a:cubicBezTo>
                  <a:pt x="539" y="69"/>
                  <a:pt x="609" y="0"/>
                  <a:pt x="731" y="38"/>
                </a:cubicBezTo>
                <a:cubicBezTo>
                  <a:pt x="853" y="76"/>
                  <a:pt x="1109" y="342"/>
                  <a:pt x="1170" y="394"/>
                </a:cubicBezTo>
              </a:path>
            </a:pathLst>
          </a:custGeom>
          <a:noFill/>
          <a:ln w="9525">
            <a:solidFill>
              <a:schemeClr val="bg2"/>
            </a:solidFill>
            <a:prstDash val="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45" name="Line 27"/>
          <p:cNvSpPr>
            <a:spLocks noChangeShapeType="1"/>
          </p:cNvSpPr>
          <p:nvPr/>
        </p:nvSpPr>
        <p:spPr bwMode="auto">
          <a:xfrm flipV="1">
            <a:off x="8056563" y="4548188"/>
            <a:ext cx="14287"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6" name="Text Box 28"/>
          <p:cNvSpPr txBox="1">
            <a:spLocks noChangeArrowheads="1"/>
          </p:cNvSpPr>
          <p:nvPr/>
        </p:nvSpPr>
        <p:spPr bwMode="auto">
          <a:xfrm>
            <a:off x="7526338" y="4949825"/>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Before </a:t>
            </a:r>
            <a:r>
              <a:rPr lang="en-US" altLang="en-US" sz="1800" i="1">
                <a:solidFill>
                  <a:schemeClr val="bg2"/>
                </a:solidFill>
                <a:sym typeface="Symbol" pitchFamily="18" charset="2"/>
              </a:rPr>
              <a:t>t</a:t>
            </a:r>
            <a:r>
              <a:rPr lang="en-US" altLang="en-US" sz="1800">
                <a:solidFill>
                  <a:schemeClr val="bg2"/>
                </a:solidFill>
              </a:rPr>
              <a:t> </a:t>
            </a:r>
          </a:p>
        </p:txBody>
      </p:sp>
      <p:sp>
        <p:nvSpPr>
          <p:cNvPr id="14347" name="Text Box 29"/>
          <p:cNvSpPr txBox="1">
            <a:spLocks noChangeArrowheads="1"/>
          </p:cNvSpPr>
          <p:nvPr/>
        </p:nvSpPr>
        <p:spPr bwMode="auto">
          <a:xfrm>
            <a:off x="6372225" y="4949825"/>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After </a:t>
            </a:r>
            <a:r>
              <a:rPr lang="en-US" altLang="en-US" sz="1800" i="1">
                <a:solidFill>
                  <a:schemeClr val="bg2"/>
                </a:solidFill>
                <a:sym typeface="Symbol" pitchFamily="18" charset="2"/>
              </a:rPr>
              <a:t>t</a:t>
            </a:r>
            <a:r>
              <a:rPr lang="en-US" altLang="en-US" sz="1800">
                <a:solidFill>
                  <a:schemeClr val="bg2"/>
                </a:solidFill>
              </a:rPr>
              <a:t> </a:t>
            </a:r>
          </a:p>
        </p:txBody>
      </p:sp>
      <p:sp>
        <p:nvSpPr>
          <p:cNvPr id="14348" name="Line 30"/>
          <p:cNvSpPr>
            <a:spLocks noChangeShapeType="1"/>
          </p:cNvSpPr>
          <p:nvPr/>
        </p:nvSpPr>
        <p:spPr bwMode="auto">
          <a:xfrm flipV="1">
            <a:off x="6946900" y="4549775"/>
            <a:ext cx="14288" cy="26193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79699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4097B9B6-F5BF-4433-8919-CFE7E741EA40}" type="slidenum">
              <a:rPr lang="en-US" altLang="en-US" sz="1400" smtClean="0"/>
              <a:pPr eaLnBrk="1" hangingPunct="1">
                <a:spcBef>
                  <a:spcPct val="0"/>
                </a:spcBef>
                <a:buFontTx/>
                <a:buNone/>
              </a:pPr>
              <a:t>29</a:t>
            </a:fld>
            <a:endParaRPr lang="en-US" altLang="en-US" sz="1400"/>
          </a:p>
        </p:txBody>
      </p:sp>
      <p:sp>
        <p:nvSpPr>
          <p:cNvPr id="15363" name="Rectangle 2"/>
          <p:cNvSpPr>
            <a:spLocks noGrp="1" noChangeArrowheads="1"/>
          </p:cNvSpPr>
          <p:nvPr>
            <p:ph type="title"/>
          </p:nvPr>
        </p:nvSpPr>
        <p:spPr/>
        <p:txBody>
          <a:bodyPr/>
          <a:lstStyle/>
          <a:p>
            <a:pPr eaLnBrk="1" hangingPunct="1"/>
            <a:r>
              <a:rPr lang="en-US" altLang="en-US"/>
              <a:t>Potential Energy</a:t>
            </a:r>
          </a:p>
        </p:txBody>
      </p:sp>
      <p:sp>
        <p:nvSpPr>
          <p:cNvPr id="15364" name="Rectangle 3"/>
          <p:cNvSpPr>
            <a:spLocks noGrp="1" noChangeArrowheads="1"/>
          </p:cNvSpPr>
          <p:nvPr>
            <p:ph type="body" idx="1"/>
          </p:nvPr>
        </p:nvSpPr>
        <p:spPr>
          <a:xfrm>
            <a:off x="457200" y="1600200"/>
            <a:ext cx="3468688" cy="4525963"/>
          </a:xfrm>
        </p:spPr>
        <p:txBody>
          <a:bodyPr/>
          <a:lstStyle/>
          <a:p>
            <a:pPr eaLnBrk="1" hangingPunct="1"/>
            <a:r>
              <a:rPr lang="en-US" altLang="en-US" sz="2800"/>
              <a:t>We can treat the change in gravitational potential energy like we did for kinetic energy.</a:t>
            </a:r>
          </a:p>
          <a:p>
            <a:pPr eaLnBrk="1" hangingPunct="1"/>
            <a:r>
              <a:rPr lang="en-US" altLang="en-US" sz="2800"/>
              <a:t> We work as though we moved a mass </a:t>
            </a:r>
            <a:r>
              <a:rPr lang="en-US" altLang="en-US" sz="2800" i="1"/>
              <a:t>m=m</a:t>
            </a:r>
            <a:r>
              <a:rPr lang="en-US" altLang="en-US" sz="2800" i="1" baseline="-25000"/>
              <a:t>1</a:t>
            </a:r>
            <a:r>
              <a:rPr lang="en-US" altLang="en-US" sz="2800" i="1"/>
              <a:t>=m</a:t>
            </a:r>
            <a:r>
              <a:rPr lang="en-US" altLang="en-US" sz="2800" i="1" baseline="-25000"/>
              <a:t>2</a:t>
            </a:r>
            <a:r>
              <a:rPr lang="en-US" altLang="en-US" sz="2800"/>
              <a:t>   from y</a:t>
            </a:r>
            <a:r>
              <a:rPr lang="en-US" altLang="en-US" sz="2800" i="1" baseline="-25000"/>
              <a:t>1 </a:t>
            </a:r>
            <a:r>
              <a:rPr lang="en-US" altLang="en-US" sz="2800"/>
              <a:t>to y</a:t>
            </a:r>
            <a:r>
              <a:rPr lang="en-US" altLang="en-US" sz="2800" i="1" baseline="-25000"/>
              <a:t>2</a:t>
            </a:r>
          </a:p>
        </p:txBody>
      </p:sp>
      <p:grpSp>
        <p:nvGrpSpPr>
          <p:cNvPr id="15365" name="Group 4"/>
          <p:cNvGrpSpPr>
            <a:grpSpLocks/>
          </p:cNvGrpSpPr>
          <p:nvPr/>
        </p:nvGrpSpPr>
        <p:grpSpPr bwMode="auto">
          <a:xfrm>
            <a:off x="4333875" y="1195388"/>
            <a:ext cx="4810125" cy="2027237"/>
            <a:chOff x="2730" y="1155"/>
            <a:chExt cx="3030" cy="1277"/>
          </a:xfrm>
        </p:grpSpPr>
        <p:grpSp>
          <p:nvGrpSpPr>
            <p:cNvPr id="15372" name="Group 5"/>
            <p:cNvGrpSpPr>
              <a:grpSpLocks/>
            </p:cNvGrpSpPr>
            <p:nvPr/>
          </p:nvGrpSpPr>
          <p:grpSpPr bwMode="auto">
            <a:xfrm>
              <a:off x="3497" y="1487"/>
              <a:ext cx="1480" cy="804"/>
              <a:chOff x="755" y="3239"/>
              <a:chExt cx="1480" cy="804"/>
            </a:xfrm>
          </p:grpSpPr>
          <p:sp>
            <p:nvSpPr>
              <p:cNvPr id="15395" name="Freeform 6"/>
              <p:cNvSpPr>
                <a:spLocks/>
              </p:cNvSpPr>
              <p:nvPr/>
            </p:nvSpPr>
            <p:spPr bwMode="auto">
              <a:xfrm rot="-10354484">
                <a:off x="819" y="3239"/>
                <a:ext cx="1353" cy="713"/>
              </a:xfrm>
              <a:custGeom>
                <a:avLst/>
                <a:gdLst>
                  <a:gd name="T0" fmla="*/ 0 w 1362"/>
                  <a:gd name="T1" fmla="*/ 1487 h 558"/>
                  <a:gd name="T2" fmla="*/ 445 w 1362"/>
                  <a:gd name="T3" fmla="*/ 1269 h 558"/>
                  <a:gd name="T4" fmla="*/ 766 w 1362"/>
                  <a:gd name="T5" fmla="*/ 365 h 558"/>
                  <a:gd name="T6" fmla="*/ 1326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15396" name="Group 7"/>
              <p:cNvGrpSpPr>
                <a:grpSpLocks/>
              </p:cNvGrpSpPr>
              <p:nvPr/>
            </p:nvGrpSpPr>
            <p:grpSpPr bwMode="auto">
              <a:xfrm>
                <a:off x="755" y="3327"/>
                <a:ext cx="1480" cy="716"/>
                <a:chOff x="755" y="3327"/>
                <a:chExt cx="1480" cy="716"/>
              </a:xfrm>
            </p:grpSpPr>
            <p:grpSp>
              <p:nvGrpSpPr>
                <p:cNvPr id="15397" name="Group 8"/>
                <p:cNvGrpSpPr>
                  <a:grpSpLocks/>
                </p:cNvGrpSpPr>
                <p:nvPr/>
              </p:nvGrpSpPr>
              <p:grpSpPr bwMode="auto">
                <a:xfrm>
                  <a:off x="755" y="3861"/>
                  <a:ext cx="161" cy="93"/>
                  <a:chOff x="707" y="2868"/>
                  <a:chExt cx="161" cy="96"/>
                </a:xfrm>
              </p:grpSpPr>
              <p:sp>
                <p:nvSpPr>
                  <p:cNvPr id="15401" name="AutoShape 9"/>
                  <p:cNvSpPr>
                    <a:spLocks noChangeArrowheads="1"/>
                  </p:cNvSpPr>
                  <p:nvPr/>
                </p:nvSpPr>
                <p:spPr bwMode="auto">
                  <a:xfrm rot="213656" flipH="1">
                    <a:off x="707" y="2868"/>
                    <a:ext cx="161" cy="9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5402" name="Arc 10"/>
                  <p:cNvSpPr>
                    <a:spLocks/>
                  </p:cNvSpPr>
                  <p:nvPr/>
                </p:nvSpPr>
                <p:spPr bwMode="auto">
                  <a:xfrm flipH="1">
                    <a:off x="820" y="2877"/>
                    <a:ext cx="27" cy="84"/>
                  </a:xfrm>
                  <a:custGeom>
                    <a:avLst/>
                    <a:gdLst>
                      <a:gd name="T0" fmla="*/ 0 w 23817"/>
                      <a:gd name="T1" fmla="*/ 0 h 43200"/>
                      <a:gd name="T2" fmla="*/ 0 w 23817"/>
                      <a:gd name="T3" fmla="*/ 0 h 43200"/>
                      <a:gd name="T4" fmla="*/ 0 w 23817"/>
                      <a:gd name="T5" fmla="*/ 0 h 43200"/>
                      <a:gd name="T6" fmla="*/ 0 60000 65536"/>
                      <a:gd name="T7" fmla="*/ 0 60000 65536"/>
                      <a:gd name="T8" fmla="*/ 0 60000 65536"/>
                      <a:gd name="T9" fmla="*/ 0 w 23817"/>
                      <a:gd name="T10" fmla="*/ 0 h 43200"/>
                      <a:gd name="T11" fmla="*/ 23817 w 23817"/>
                      <a:gd name="T12" fmla="*/ 43200 h 43200"/>
                    </a:gdLst>
                    <a:ahLst/>
                    <a:cxnLst>
                      <a:cxn ang="T6">
                        <a:pos x="T0" y="T1"/>
                      </a:cxn>
                      <a:cxn ang="T7">
                        <a:pos x="T2" y="T3"/>
                      </a:cxn>
                      <a:cxn ang="T8">
                        <a:pos x="T4" y="T5"/>
                      </a:cxn>
                    </a:cxnLst>
                    <a:rect l="T9" t="T10" r="T11" b="T12"/>
                    <a:pathLst>
                      <a:path w="23817" h="43200" fill="none" extrusionOk="0">
                        <a:moveTo>
                          <a:pt x="2216" y="0"/>
                        </a:moveTo>
                        <a:cubicBezTo>
                          <a:pt x="14146" y="0"/>
                          <a:pt x="23817" y="9670"/>
                          <a:pt x="23817" y="21600"/>
                        </a:cubicBezTo>
                        <a:cubicBezTo>
                          <a:pt x="23817" y="33529"/>
                          <a:pt x="14146" y="43200"/>
                          <a:pt x="2217" y="43200"/>
                        </a:cubicBezTo>
                        <a:cubicBezTo>
                          <a:pt x="1476" y="43200"/>
                          <a:pt x="736" y="43161"/>
                          <a:pt x="0" y="43085"/>
                        </a:cubicBezTo>
                      </a:path>
                      <a:path w="23817" h="43200" stroke="0" extrusionOk="0">
                        <a:moveTo>
                          <a:pt x="2216" y="0"/>
                        </a:moveTo>
                        <a:cubicBezTo>
                          <a:pt x="14146" y="0"/>
                          <a:pt x="23817" y="9670"/>
                          <a:pt x="23817" y="21600"/>
                        </a:cubicBezTo>
                        <a:cubicBezTo>
                          <a:pt x="23817" y="33529"/>
                          <a:pt x="14146" y="43200"/>
                          <a:pt x="2217" y="43200"/>
                        </a:cubicBezTo>
                        <a:cubicBezTo>
                          <a:pt x="1476" y="43200"/>
                          <a:pt x="736" y="43161"/>
                          <a:pt x="0" y="43085"/>
                        </a:cubicBezTo>
                        <a:lnTo>
                          <a:pt x="2217" y="21600"/>
                        </a:lnTo>
                        <a:lnTo>
                          <a:pt x="2216" y="0"/>
                        </a:lnTo>
                        <a:close/>
                      </a:path>
                    </a:pathLst>
                  </a:custGeom>
                  <a:solidFill>
                    <a:srgbClr val="C0C0C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wrap="none" anchor="ctr"/>
                  <a:lstStyle/>
                  <a:p>
                    <a:endParaRPr lang="en-US"/>
                  </a:p>
                </p:txBody>
              </p:sp>
            </p:grpSp>
            <p:sp>
              <p:nvSpPr>
                <p:cNvPr id="15398" name="Freeform 11"/>
                <p:cNvSpPr>
                  <a:spLocks/>
                </p:cNvSpPr>
                <p:nvPr/>
              </p:nvSpPr>
              <p:spPr bwMode="auto">
                <a:xfrm rot="-10354484">
                  <a:off x="799" y="3485"/>
                  <a:ext cx="1362" cy="558"/>
                </a:xfrm>
                <a:custGeom>
                  <a:avLst/>
                  <a:gdLst>
                    <a:gd name="T0" fmla="*/ 0 w 1362"/>
                    <a:gd name="T1" fmla="*/ 558 h 558"/>
                    <a:gd name="T2" fmla="*/ 457 w 1362"/>
                    <a:gd name="T3" fmla="*/ 476 h 558"/>
                    <a:gd name="T4" fmla="*/ 786 w 1362"/>
                    <a:gd name="T5" fmla="*/ 137 h 558"/>
                    <a:gd name="T6" fmla="*/ 1362 w 1362"/>
                    <a:gd name="T7" fmla="*/ 0 h 558"/>
                    <a:gd name="T8" fmla="*/ 0 60000 65536"/>
                    <a:gd name="T9" fmla="*/ 0 60000 65536"/>
                    <a:gd name="T10" fmla="*/ 0 60000 65536"/>
                    <a:gd name="T11" fmla="*/ 0 60000 65536"/>
                    <a:gd name="T12" fmla="*/ 0 w 1362"/>
                    <a:gd name="T13" fmla="*/ 0 h 558"/>
                    <a:gd name="T14" fmla="*/ 1362 w 1362"/>
                    <a:gd name="T15" fmla="*/ 558 h 558"/>
                  </a:gdLst>
                  <a:ahLst/>
                  <a:cxnLst>
                    <a:cxn ang="T8">
                      <a:pos x="T0" y="T1"/>
                    </a:cxn>
                    <a:cxn ang="T9">
                      <a:pos x="T2" y="T3"/>
                    </a:cxn>
                    <a:cxn ang="T10">
                      <a:pos x="T4" y="T5"/>
                    </a:cxn>
                    <a:cxn ang="T11">
                      <a:pos x="T6" y="T7"/>
                    </a:cxn>
                  </a:cxnLst>
                  <a:rect l="T12" t="T13" r="T14" b="T15"/>
                  <a:pathLst>
                    <a:path w="1362" h="558">
                      <a:moveTo>
                        <a:pt x="0" y="558"/>
                      </a:moveTo>
                      <a:cubicBezTo>
                        <a:pt x="163" y="552"/>
                        <a:pt x="326" y="546"/>
                        <a:pt x="457" y="476"/>
                      </a:cubicBezTo>
                      <a:cubicBezTo>
                        <a:pt x="588" y="406"/>
                        <a:pt x="635" y="216"/>
                        <a:pt x="786" y="137"/>
                      </a:cubicBezTo>
                      <a:cubicBezTo>
                        <a:pt x="937" y="58"/>
                        <a:pt x="1229" y="0"/>
                        <a:pt x="136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9" name="Oval 12"/>
                <p:cNvSpPr>
                  <a:spLocks noChangeArrowheads="1"/>
                </p:cNvSpPr>
                <p:nvPr/>
              </p:nvSpPr>
              <p:spPr bwMode="auto">
                <a:xfrm rot="-10354484">
                  <a:off x="2179" y="3327"/>
                  <a:ext cx="56" cy="24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15400" name="AutoShape 13"/>
                <p:cNvSpPr>
                  <a:spLocks noChangeArrowheads="1"/>
                </p:cNvSpPr>
                <p:nvPr/>
              </p:nvSpPr>
              <p:spPr bwMode="auto">
                <a:xfrm rot="384639">
                  <a:off x="2111" y="3327"/>
                  <a:ext cx="121" cy="246"/>
                </a:xfrm>
                <a:prstGeom prst="flowChartMagneticDrum">
                  <a:avLst/>
                </a:prstGeom>
                <a:solidFill>
                  <a:srgbClr val="C0C0C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pSp>
        </p:grpSp>
        <p:sp>
          <p:nvSpPr>
            <p:cNvPr id="15373" name="Line 14"/>
            <p:cNvSpPr>
              <a:spLocks noChangeShapeType="1"/>
            </p:cNvSpPr>
            <p:nvPr/>
          </p:nvSpPr>
          <p:spPr bwMode="auto">
            <a:xfrm>
              <a:off x="4873" y="1375"/>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4" name="Line 15"/>
            <p:cNvSpPr>
              <a:spLocks noChangeShapeType="1"/>
            </p:cNvSpPr>
            <p:nvPr/>
          </p:nvSpPr>
          <p:spPr bwMode="auto">
            <a:xfrm>
              <a:off x="4969" y="1381"/>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5" name="Line 16"/>
            <p:cNvSpPr>
              <a:spLocks noChangeShapeType="1"/>
            </p:cNvSpPr>
            <p:nvPr/>
          </p:nvSpPr>
          <p:spPr bwMode="auto">
            <a:xfrm>
              <a:off x="4770" y="1477"/>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6" name="Text Box 17"/>
            <p:cNvSpPr txBox="1">
              <a:spLocks noChangeArrowheads="1"/>
            </p:cNvSpPr>
            <p:nvPr/>
          </p:nvSpPr>
          <p:spPr bwMode="auto">
            <a:xfrm>
              <a:off x="4765" y="1155"/>
              <a:ext cx="335"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2</a:t>
              </a:r>
              <a:endParaRPr lang="en-US" altLang="en-US" sz="1400" i="1">
                <a:sym typeface="Symbol" pitchFamily="18" charset="2"/>
              </a:endParaRPr>
            </a:p>
          </p:txBody>
        </p:sp>
        <p:sp>
          <p:nvSpPr>
            <p:cNvPr id="15377" name="Line 18"/>
            <p:cNvSpPr>
              <a:spLocks noChangeShapeType="1"/>
            </p:cNvSpPr>
            <p:nvPr/>
          </p:nvSpPr>
          <p:spPr bwMode="auto">
            <a:xfrm flipH="1">
              <a:off x="4970" y="1471"/>
              <a:ext cx="1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78" name="Line 19"/>
            <p:cNvSpPr>
              <a:spLocks noChangeShapeType="1"/>
            </p:cNvSpPr>
            <p:nvPr/>
          </p:nvSpPr>
          <p:spPr bwMode="auto">
            <a:xfrm>
              <a:off x="3504" y="1904"/>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9" name="Line 20"/>
            <p:cNvSpPr>
              <a:spLocks noChangeShapeType="1"/>
            </p:cNvSpPr>
            <p:nvPr/>
          </p:nvSpPr>
          <p:spPr bwMode="auto">
            <a:xfrm>
              <a:off x="3636" y="1910"/>
              <a:ext cx="3" cy="1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0" name="Line 21"/>
            <p:cNvSpPr>
              <a:spLocks noChangeShapeType="1"/>
            </p:cNvSpPr>
            <p:nvPr/>
          </p:nvSpPr>
          <p:spPr bwMode="auto">
            <a:xfrm>
              <a:off x="3495" y="2006"/>
              <a:ext cx="138" cy="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1" name="Text Box 22"/>
            <p:cNvSpPr txBox="1">
              <a:spLocks noChangeArrowheads="1"/>
            </p:cNvSpPr>
            <p:nvPr/>
          </p:nvSpPr>
          <p:spPr bwMode="auto">
            <a:xfrm>
              <a:off x="3450" y="1674"/>
              <a:ext cx="327"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x</a:t>
              </a:r>
              <a:r>
                <a:rPr lang="en-US" altLang="en-US" sz="1400" i="1" baseline="-25000">
                  <a:sym typeface="Symbol" pitchFamily="18" charset="2"/>
                </a:rPr>
                <a:t>1</a:t>
              </a:r>
              <a:endParaRPr lang="en-US" altLang="en-US" sz="1400" i="1">
                <a:sym typeface="Symbol" pitchFamily="18" charset="2"/>
              </a:endParaRPr>
            </a:p>
          </p:txBody>
        </p:sp>
        <p:sp>
          <p:nvSpPr>
            <p:cNvPr id="15382" name="Line 23"/>
            <p:cNvSpPr>
              <a:spLocks noChangeShapeType="1"/>
            </p:cNvSpPr>
            <p:nvPr/>
          </p:nvSpPr>
          <p:spPr bwMode="auto">
            <a:xfrm>
              <a:off x="3336" y="2432"/>
              <a:ext cx="19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3" name="Line 24"/>
            <p:cNvSpPr>
              <a:spLocks noChangeShapeType="1"/>
            </p:cNvSpPr>
            <p:nvPr/>
          </p:nvSpPr>
          <p:spPr bwMode="auto">
            <a:xfrm rot="5400000" flipH="1">
              <a:off x="3348" y="2292"/>
              <a:ext cx="248"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4" name="Line 25"/>
            <p:cNvSpPr>
              <a:spLocks noChangeShapeType="1"/>
            </p:cNvSpPr>
            <p:nvPr/>
          </p:nvSpPr>
          <p:spPr bwMode="auto">
            <a:xfrm rot="5400000" flipH="1">
              <a:off x="4404" y="2044"/>
              <a:ext cx="744" cy="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5" name="Text Box 26"/>
            <p:cNvSpPr txBox="1">
              <a:spLocks noChangeArrowheads="1"/>
            </p:cNvSpPr>
            <p:nvPr/>
          </p:nvSpPr>
          <p:spPr bwMode="auto">
            <a:xfrm>
              <a:off x="3202" y="2210"/>
              <a:ext cx="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1</a:t>
              </a:r>
              <a:endParaRPr lang="en-US" altLang="en-US" sz="1400" i="1">
                <a:sym typeface="Symbol" pitchFamily="18" charset="2"/>
              </a:endParaRPr>
            </a:p>
          </p:txBody>
        </p:sp>
        <p:sp>
          <p:nvSpPr>
            <p:cNvPr id="15386" name="Text Box 27"/>
            <p:cNvSpPr txBox="1">
              <a:spLocks noChangeArrowheads="1"/>
            </p:cNvSpPr>
            <p:nvPr/>
          </p:nvSpPr>
          <p:spPr bwMode="auto">
            <a:xfrm>
              <a:off x="4498" y="2098"/>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ym typeface="Symbol" pitchFamily="18" charset="2"/>
                </a:rPr>
                <a:t>y</a:t>
              </a:r>
              <a:r>
                <a:rPr lang="en-US" altLang="en-US" sz="1400" i="1" baseline="-25000">
                  <a:sym typeface="Symbol" pitchFamily="18" charset="2"/>
                </a:rPr>
                <a:t>2</a:t>
              </a:r>
              <a:endParaRPr lang="en-US" altLang="en-US" sz="1400" i="1">
                <a:sym typeface="Symbol" pitchFamily="18" charset="2"/>
              </a:endParaRPr>
            </a:p>
          </p:txBody>
        </p:sp>
        <p:sp>
          <p:nvSpPr>
            <p:cNvPr id="15387" name="Line 28"/>
            <p:cNvSpPr>
              <a:spLocks noChangeShapeType="1"/>
            </p:cNvSpPr>
            <p:nvPr/>
          </p:nvSpPr>
          <p:spPr bwMode="auto">
            <a:xfrm>
              <a:off x="3576" y="2320"/>
              <a:ext cx="23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8" name="Line 29"/>
            <p:cNvSpPr>
              <a:spLocks noChangeShapeType="1"/>
            </p:cNvSpPr>
            <p:nvPr/>
          </p:nvSpPr>
          <p:spPr bwMode="auto">
            <a:xfrm>
              <a:off x="4896" y="1904"/>
              <a:ext cx="136"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89" name="Text Box 30"/>
            <p:cNvSpPr txBox="1">
              <a:spLocks noChangeArrowheads="1"/>
            </p:cNvSpPr>
            <p:nvPr/>
          </p:nvSpPr>
          <p:spPr bwMode="auto">
            <a:xfrm>
              <a:off x="4930" y="1890"/>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2</a:t>
              </a:r>
              <a:endParaRPr lang="en-US" altLang="en-US" sz="1400" i="1">
                <a:solidFill>
                  <a:srgbClr val="FF0000"/>
                </a:solidFill>
                <a:sym typeface="Symbol" pitchFamily="18" charset="2"/>
              </a:endParaRPr>
            </a:p>
          </p:txBody>
        </p:sp>
        <p:sp>
          <p:nvSpPr>
            <p:cNvPr id="15390" name="Text Box 31"/>
            <p:cNvSpPr txBox="1">
              <a:spLocks noChangeArrowheads="1"/>
            </p:cNvSpPr>
            <p:nvPr/>
          </p:nvSpPr>
          <p:spPr bwMode="auto">
            <a:xfrm>
              <a:off x="3778" y="2226"/>
              <a:ext cx="2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FF0000"/>
                  </a:solidFill>
                  <a:sym typeface="Symbol" pitchFamily="18" charset="2"/>
                </a:rPr>
                <a:t>v</a:t>
              </a:r>
              <a:r>
                <a:rPr lang="en-US" altLang="en-US" sz="1400" i="1" baseline="-25000">
                  <a:solidFill>
                    <a:srgbClr val="FF0000"/>
                  </a:solidFill>
                  <a:sym typeface="Symbol" pitchFamily="18" charset="2"/>
                </a:rPr>
                <a:t>1</a:t>
              </a:r>
              <a:endParaRPr lang="en-US" altLang="en-US" sz="1400" i="1">
                <a:solidFill>
                  <a:srgbClr val="FF0000"/>
                </a:solidFill>
                <a:sym typeface="Symbol" pitchFamily="18" charset="2"/>
              </a:endParaRPr>
            </a:p>
          </p:txBody>
        </p:sp>
        <p:sp>
          <p:nvSpPr>
            <p:cNvPr id="15391" name="Line 32"/>
            <p:cNvSpPr>
              <a:spLocks noChangeShapeType="1"/>
            </p:cNvSpPr>
            <p:nvPr/>
          </p:nvSpPr>
          <p:spPr bwMode="auto">
            <a:xfrm>
              <a:off x="3224" y="2152"/>
              <a:ext cx="240"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92" name="Text Box 33"/>
            <p:cNvSpPr txBox="1">
              <a:spLocks noChangeArrowheads="1"/>
            </p:cNvSpPr>
            <p:nvPr/>
          </p:nvSpPr>
          <p:spPr bwMode="auto">
            <a:xfrm>
              <a:off x="2730" y="205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1</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1</a:t>
              </a:r>
              <a:r>
                <a:rPr lang="en-US" altLang="en-US" sz="1400" b="1">
                  <a:solidFill>
                    <a:srgbClr val="3366FF"/>
                  </a:solidFill>
                  <a:sym typeface="Symbol" pitchFamily="18" charset="2"/>
                </a:rPr>
                <a:t>i</a:t>
              </a:r>
            </a:p>
          </p:txBody>
        </p:sp>
        <p:sp>
          <p:nvSpPr>
            <p:cNvPr id="15393" name="Text Box 34"/>
            <p:cNvSpPr txBox="1">
              <a:spLocks noChangeArrowheads="1"/>
            </p:cNvSpPr>
            <p:nvPr/>
          </p:nvSpPr>
          <p:spPr bwMode="auto">
            <a:xfrm>
              <a:off x="5121" y="1610"/>
              <a:ext cx="6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i="1">
                  <a:solidFill>
                    <a:srgbClr val="3366FF"/>
                  </a:solidFill>
                  <a:sym typeface="Symbol" pitchFamily="18" charset="2"/>
                </a:rPr>
                <a:t>F=P</a:t>
              </a:r>
              <a:r>
                <a:rPr lang="en-US" altLang="en-US" sz="1400" i="1" baseline="-25000">
                  <a:solidFill>
                    <a:srgbClr val="3366FF"/>
                  </a:solidFill>
                  <a:sym typeface="Symbol" pitchFamily="18" charset="2"/>
                </a:rPr>
                <a:t>2</a:t>
              </a:r>
              <a:r>
                <a:rPr lang="en-US" altLang="en-US" sz="1400" i="1">
                  <a:solidFill>
                    <a:srgbClr val="3366FF"/>
                  </a:solidFill>
                  <a:sym typeface="Symbol" pitchFamily="18" charset="2"/>
                </a:rPr>
                <a:t>A</a:t>
              </a:r>
              <a:r>
                <a:rPr lang="en-US" altLang="en-US" sz="1400" i="1" baseline="-25000">
                  <a:solidFill>
                    <a:srgbClr val="3366FF"/>
                  </a:solidFill>
                  <a:sym typeface="Symbol" pitchFamily="18" charset="2"/>
                </a:rPr>
                <a:t>2</a:t>
              </a:r>
              <a:r>
                <a:rPr lang="en-US" altLang="en-US" sz="1400" b="1">
                  <a:solidFill>
                    <a:srgbClr val="3366FF"/>
                  </a:solidFill>
                  <a:sym typeface="Symbol" pitchFamily="18" charset="2"/>
                </a:rPr>
                <a:t>i</a:t>
              </a:r>
            </a:p>
          </p:txBody>
        </p:sp>
        <p:sp>
          <p:nvSpPr>
            <p:cNvPr id="15394" name="Line 35"/>
            <p:cNvSpPr>
              <a:spLocks noChangeShapeType="1"/>
            </p:cNvSpPr>
            <p:nvPr/>
          </p:nvSpPr>
          <p:spPr bwMode="auto">
            <a:xfrm flipH="1">
              <a:off x="4960" y="1696"/>
              <a:ext cx="168" cy="0"/>
            </a:xfrm>
            <a:prstGeom prst="line">
              <a:avLst/>
            </a:prstGeom>
            <a:noFill/>
            <a:ln w="28575">
              <a:solidFill>
                <a:srgbClr val="3366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5366" name="Rectangle 36"/>
          <p:cNvSpPr>
            <a:spLocks noChangeArrowheads="1"/>
          </p:cNvSpPr>
          <p:nvPr/>
        </p:nvSpPr>
        <p:spPr bwMode="auto">
          <a:xfrm>
            <a:off x="0"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5367" name="Object 37"/>
          <p:cNvGraphicFramePr>
            <a:graphicFrameLocks noChangeAspect="1"/>
          </p:cNvGraphicFramePr>
          <p:nvPr/>
        </p:nvGraphicFramePr>
        <p:xfrm>
          <a:off x="5553075" y="4013200"/>
          <a:ext cx="2808288" cy="515938"/>
        </p:xfrm>
        <a:graphic>
          <a:graphicData uri="http://schemas.openxmlformats.org/presentationml/2006/ole">
            <mc:AlternateContent xmlns:mc="http://schemas.openxmlformats.org/markup-compatibility/2006">
              <mc:Choice xmlns:v="urn:schemas-microsoft-com:vml" Requires="v">
                <p:oleObj spid="_x0000_s7170" name="Equation" r:id="rId3" imgW="1167893" imgH="215806" progId="Equation.3">
                  <p:embed/>
                </p:oleObj>
              </mc:Choice>
              <mc:Fallback>
                <p:oleObj name="Equation" r:id="rId3" imgW="1167893" imgH="215806" progId="Equation.3">
                  <p:embed/>
                  <p:pic>
                    <p:nvPicPr>
                      <p:cNvPr id="15367" name="Object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075" y="4013200"/>
                        <a:ext cx="2808288"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8" name="Line 38"/>
          <p:cNvSpPr>
            <a:spLocks noChangeShapeType="1"/>
          </p:cNvSpPr>
          <p:nvPr/>
        </p:nvSpPr>
        <p:spPr bwMode="auto">
          <a:xfrm flipV="1">
            <a:off x="8056563" y="4548188"/>
            <a:ext cx="14287"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9" name="Text Box 39"/>
          <p:cNvSpPr txBox="1">
            <a:spLocks noChangeArrowheads="1"/>
          </p:cNvSpPr>
          <p:nvPr/>
        </p:nvSpPr>
        <p:spPr bwMode="auto">
          <a:xfrm>
            <a:off x="7526338" y="4949825"/>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Before </a:t>
            </a:r>
            <a:r>
              <a:rPr lang="en-US" altLang="en-US" sz="1800" i="1">
                <a:solidFill>
                  <a:schemeClr val="bg2"/>
                </a:solidFill>
                <a:sym typeface="Symbol" pitchFamily="18" charset="2"/>
              </a:rPr>
              <a:t>t</a:t>
            </a:r>
            <a:r>
              <a:rPr lang="en-US" altLang="en-US" sz="1800">
                <a:solidFill>
                  <a:schemeClr val="bg2"/>
                </a:solidFill>
              </a:rPr>
              <a:t> </a:t>
            </a:r>
          </a:p>
        </p:txBody>
      </p:sp>
      <p:sp>
        <p:nvSpPr>
          <p:cNvPr id="15370" name="Text Box 40"/>
          <p:cNvSpPr txBox="1">
            <a:spLocks noChangeArrowheads="1"/>
          </p:cNvSpPr>
          <p:nvPr/>
        </p:nvSpPr>
        <p:spPr bwMode="auto">
          <a:xfrm>
            <a:off x="6372225" y="4949825"/>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After </a:t>
            </a:r>
            <a:r>
              <a:rPr lang="en-US" altLang="en-US" sz="1800" i="1">
                <a:solidFill>
                  <a:schemeClr val="bg2"/>
                </a:solidFill>
                <a:sym typeface="Symbol" pitchFamily="18" charset="2"/>
              </a:rPr>
              <a:t>t</a:t>
            </a:r>
            <a:r>
              <a:rPr lang="en-US" altLang="en-US" sz="1800">
                <a:solidFill>
                  <a:schemeClr val="bg2"/>
                </a:solidFill>
              </a:rPr>
              <a:t> </a:t>
            </a:r>
          </a:p>
        </p:txBody>
      </p:sp>
      <p:sp>
        <p:nvSpPr>
          <p:cNvPr id="15371" name="Line 41"/>
          <p:cNvSpPr>
            <a:spLocks noChangeShapeType="1"/>
          </p:cNvSpPr>
          <p:nvPr/>
        </p:nvSpPr>
        <p:spPr bwMode="auto">
          <a:xfrm flipV="1">
            <a:off x="6946900" y="4549775"/>
            <a:ext cx="14288" cy="261938"/>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48009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1A0110B0-4474-4E4E-A21D-0820D4E2F2A9}" type="slidenum">
              <a:rPr lang="en-US" smtClean="0"/>
              <a:pPr/>
              <a:t>3</a:t>
            </a:fld>
            <a:endParaRPr lang="en-US"/>
          </a:p>
        </p:txBody>
      </p:sp>
      <p:sp>
        <p:nvSpPr>
          <p:cNvPr id="56323" name="Rectangle 2"/>
          <p:cNvSpPr>
            <a:spLocks noGrp="1" noChangeArrowheads="1"/>
          </p:cNvSpPr>
          <p:nvPr>
            <p:ph type="title"/>
          </p:nvPr>
        </p:nvSpPr>
        <p:spPr/>
        <p:txBody>
          <a:bodyPr/>
          <a:lstStyle/>
          <a:p>
            <a:pPr eaLnBrk="1" hangingPunct="1"/>
            <a:r>
              <a:rPr lang="en-US" dirty="0"/>
              <a:t>Question 123.6.1</a:t>
            </a:r>
          </a:p>
        </p:txBody>
      </p:sp>
      <p:sp>
        <p:nvSpPr>
          <p:cNvPr id="56324" name="Rectangle 3"/>
          <p:cNvSpPr>
            <a:spLocks noGrp="1" noChangeArrowheads="1"/>
          </p:cNvSpPr>
          <p:nvPr>
            <p:ph type="body" idx="1"/>
          </p:nvPr>
        </p:nvSpPr>
        <p:spPr/>
        <p:txBody>
          <a:bodyPr/>
          <a:lstStyle/>
          <a:p>
            <a:pPr marL="609600" indent="-609600" eaLnBrk="1" hangingPunct="1">
              <a:buFontTx/>
              <a:buNone/>
            </a:pPr>
            <a:r>
              <a:rPr lang="en-US"/>
              <a:t>Turbulent refers to </a:t>
            </a:r>
          </a:p>
          <a:p>
            <a:pPr marL="609600" indent="-609600" eaLnBrk="1" hangingPunct="1">
              <a:buFontTx/>
              <a:buAutoNum type="alphaLcParenR"/>
            </a:pPr>
            <a:r>
              <a:rPr lang="en-US"/>
              <a:t>Faster or more powerful flow</a:t>
            </a:r>
          </a:p>
          <a:p>
            <a:pPr marL="609600" indent="-609600" eaLnBrk="1" hangingPunct="1">
              <a:buFontTx/>
              <a:buAutoNum type="alphaLcParenR"/>
            </a:pPr>
            <a:r>
              <a:rPr lang="en-US"/>
              <a:t>Flow from two or more sources which mutually increase the total flow velocity</a:t>
            </a:r>
          </a:p>
          <a:p>
            <a:pPr marL="609600" indent="-609600" eaLnBrk="1" hangingPunct="1">
              <a:buFontTx/>
              <a:buAutoNum type="alphaLcParenR"/>
            </a:pPr>
            <a:r>
              <a:rPr lang="en-US"/>
              <a:t>Apparel warn on the head in Middle and Far Eastern countries.</a:t>
            </a:r>
          </a:p>
          <a:p>
            <a:pPr marL="609600" indent="-609600" eaLnBrk="1" hangingPunct="1">
              <a:buFontTx/>
              <a:buAutoNum type="alphaLcParenR"/>
            </a:pPr>
            <a:r>
              <a:rPr lang="en-US"/>
              <a:t>Non laminar flow</a:t>
            </a:r>
          </a:p>
        </p:txBody>
      </p:sp>
    </p:spTree>
    <p:extLst>
      <p:ext uri="{BB962C8B-B14F-4D97-AF65-F5344CB8AC3E}">
        <p14:creationId xmlns:p14="http://schemas.microsoft.com/office/powerpoint/2010/main" val="2103628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EEE905AF-FB02-408C-9977-260A00CF7B66}" type="slidenum">
              <a:rPr lang="en-US" altLang="en-US" sz="1400" smtClean="0"/>
              <a:pPr eaLnBrk="1" hangingPunct="1">
                <a:spcBef>
                  <a:spcPct val="0"/>
                </a:spcBef>
                <a:buFontTx/>
                <a:buNone/>
              </a:pPr>
              <a:t>30</a:t>
            </a:fld>
            <a:endParaRPr lang="en-US" altLang="en-US" sz="1400"/>
          </a:p>
        </p:txBody>
      </p:sp>
      <p:sp>
        <p:nvSpPr>
          <p:cNvPr id="16387" name="Rectangle 2"/>
          <p:cNvSpPr>
            <a:spLocks noGrp="1" noChangeArrowheads="1"/>
          </p:cNvSpPr>
          <p:nvPr>
            <p:ph type="title"/>
          </p:nvPr>
        </p:nvSpPr>
        <p:spPr/>
        <p:txBody>
          <a:bodyPr/>
          <a:lstStyle/>
          <a:p>
            <a:pPr eaLnBrk="1" hangingPunct="1"/>
            <a:r>
              <a:rPr lang="en-US" altLang="en-US" sz="3200"/>
              <a:t>Total Work Done On The System</a:t>
            </a:r>
          </a:p>
        </p:txBody>
      </p:sp>
      <p:sp>
        <p:nvSpPr>
          <p:cNvPr id="16388" name="Rectangle 3"/>
          <p:cNvSpPr>
            <a:spLocks noGrp="1" noChangeArrowheads="1"/>
          </p:cNvSpPr>
          <p:nvPr>
            <p:ph type="body" idx="1"/>
          </p:nvPr>
        </p:nvSpPr>
        <p:spPr>
          <a:xfrm>
            <a:off x="457200" y="1931988"/>
            <a:ext cx="8229600" cy="3800475"/>
          </a:xfrm>
        </p:spPr>
        <p:txBody>
          <a:bodyPr/>
          <a:lstStyle/>
          <a:p>
            <a:pPr eaLnBrk="1" hangingPunct="1"/>
            <a:r>
              <a:rPr lang="en-US" altLang="en-US" sz="2400"/>
              <a:t>This is just</a:t>
            </a:r>
          </a:p>
          <a:p>
            <a:pPr eaLnBrk="1" hangingPunct="1"/>
            <a:endParaRPr lang="en-US" altLang="en-US" sz="2400"/>
          </a:p>
          <a:p>
            <a:pPr eaLnBrk="1" hangingPunct="1"/>
            <a:endParaRPr lang="en-US" altLang="en-US" sz="2400"/>
          </a:p>
          <a:p>
            <a:pPr eaLnBrk="1" hangingPunct="1"/>
            <a:endParaRPr lang="en-US" altLang="en-US" sz="2400"/>
          </a:p>
          <a:p>
            <a:pPr eaLnBrk="1" hangingPunct="1"/>
            <a:r>
              <a:rPr lang="en-US" altLang="en-US" sz="2400"/>
              <a:t>Divide by V and use</a:t>
            </a:r>
          </a:p>
          <a:p>
            <a:pPr eaLnBrk="1" hangingPunct="1"/>
            <a:endParaRPr lang="en-US" altLang="en-US" sz="2400"/>
          </a:p>
          <a:p>
            <a:pPr eaLnBrk="1" hangingPunct="1"/>
            <a:endParaRPr lang="en-US" altLang="en-US" sz="2400"/>
          </a:p>
          <a:p>
            <a:pPr eaLnBrk="1" hangingPunct="1"/>
            <a:r>
              <a:rPr lang="en-US" altLang="en-US" sz="2400"/>
              <a:t>Sometimes we write this as</a:t>
            </a:r>
          </a:p>
          <a:p>
            <a:pPr eaLnBrk="1" hangingPunct="1"/>
            <a:endParaRPr lang="en-US" altLang="en-US" sz="2400"/>
          </a:p>
        </p:txBody>
      </p:sp>
      <p:sp>
        <p:nvSpPr>
          <p:cNvPr id="16389"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0" name="Object 5"/>
          <p:cNvGraphicFramePr>
            <a:graphicFrameLocks noChangeAspect="1"/>
          </p:cNvGraphicFramePr>
          <p:nvPr/>
        </p:nvGraphicFramePr>
        <p:xfrm>
          <a:off x="3317875" y="1490663"/>
          <a:ext cx="2068513" cy="407987"/>
        </p:xfrm>
        <a:graphic>
          <a:graphicData uri="http://schemas.openxmlformats.org/presentationml/2006/ole">
            <mc:AlternateContent xmlns:mc="http://schemas.openxmlformats.org/markup-compatibility/2006">
              <mc:Choice xmlns:v="urn:schemas-microsoft-com:vml" Requires="v">
                <p:oleObj spid="_x0000_s8194" name="Equation" r:id="rId3" imgW="901309" imgH="177723" progId="Equation.3">
                  <p:embed/>
                </p:oleObj>
              </mc:Choice>
              <mc:Fallback>
                <p:oleObj name="Equation" r:id="rId3" imgW="901309" imgH="177723" progId="Equation.3">
                  <p:embed/>
                  <p:pic>
                    <p:nvPicPr>
                      <p:cNvPr id="1639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875" y="1490663"/>
                        <a:ext cx="2068513"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1" name="Rectangle 6"/>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392" name="Object 7"/>
          <p:cNvGraphicFramePr>
            <a:graphicFrameLocks noChangeAspect="1"/>
          </p:cNvGraphicFramePr>
          <p:nvPr/>
        </p:nvGraphicFramePr>
        <p:xfrm>
          <a:off x="2312988" y="2300288"/>
          <a:ext cx="4538662" cy="696912"/>
        </p:xfrm>
        <a:graphic>
          <a:graphicData uri="http://schemas.openxmlformats.org/presentationml/2006/ole">
            <mc:AlternateContent xmlns:mc="http://schemas.openxmlformats.org/markup-compatibility/2006">
              <mc:Choice xmlns:v="urn:schemas-microsoft-com:vml" Requires="v">
                <p:oleObj spid="_x0000_s8195" name="Equation" r:id="rId5" imgW="2552700" imgH="393700" progId="Equation.3">
                  <p:embed/>
                </p:oleObj>
              </mc:Choice>
              <mc:Fallback>
                <p:oleObj name="Equation" r:id="rId5" imgW="2552700" imgH="393700" progId="Equation.3">
                  <p:embed/>
                  <p:pic>
                    <p:nvPicPr>
                      <p:cNvPr id="16392"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2988" y="2300288"/>
                        <a:ext cx="45386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3" name="Text Box 8"/>
          <p:cNvSpPr txBox="1">
            <a:spLocks noChangeArrowheads="1"/>
          </p:cNvSpPr>
          <p:nvPr/>
        </p:nvSpPr>
        <p:spPr bwMode="auto">
          <a:xfrm>
            <a:off x="2409825" y="3290888"/>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rPr>
              <a:t>W </a:t>
            </a:r>
          </a:p>
        </p:txBody>
      </p:sp>
      <p:sp>
        <p:nvSpPr>
          <p:cNvPr id="16394" name="Line 9"/>
          <p:cNvSpPr>
            <a:spLocks noChangeShapeType="1"/>
          </p:cNvSpPr>
          <p:nvPr/>
        </p:nvSpPr>
        <p:spPr bwMode="auto">
          <a:xfrm flipV="1">
            <a:off x="2606675" y="29575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5" name="Text Box 10"/>
          <p:cNvSpPr txBox="1">
            <a:spLocks noChangeArrowheads="1"/>
          </p:cNvSpPr>
          <p:nvPr/>
        </p:nvSpPr>
        <p:spPr bwMode="auto">
          <a:xfrm>
            <a:off x="4251325" y="3236913"/>
            <a:ext cx="53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K</a:t>
            </a:r>
            <a:r>
              <a:rPr lang="en-US" altLang="en-US" sz="1800">
                <a:solidFill>
                  <a:schemeClr val="bg2"/>
                </a:solidFill>
              </a:rPr>
              <a:t> </a:t>
            </a:r>
          </a:p>
        </p:txBody>
      </p:sp>
      <p:sp>
        <p:nvSpPr>
          <p:cNvPr id="16396" name="Line 11"/>
          <p:cNvSpPr>
            <a:spLocks noChangeShapeType="1"/>
          </p:cNvSpPr>
          <p:nvPr/>
        </p:nvSpPr>
        <p:spPr bwMode="auto">
          <a:xfrm flipV="1">
            <a:off x="4448175" y="30337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397" name="Freeform 12"/>
          <p:cNvSpPr>
            <a:spLocks/>
          </p:cNvSpPr>
          <p:nvPr/>
        </p:nvSpPr>
        <p:spPr bwMode="auto">
          <a:xfrm>
            <a:off x="3619500" y="28829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398" name="Text Box 13"/>
          <p:cNvSpPr txBox="1">
            <a:spLocks noChangeArrowheads="1"/>
          </p:cNvSpPr>
          <p:nvPr/>
        </p:nvSpPr>
        <p:spPr bwMode="auto">
          <a:xfrm>
            <a:off x="6219825" y="3224213"/>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solidFill>
                  <a:schemeClr val="bg2"/>
                </a:solidFill>
                <a:sym typeface="Symbol" pitchFamily="18" charset="2"/>
              </a:rPr>
              <a:t>U</a:t>
            </a:r>
            <a:r>
              <a:rPr lang="en-US" altLang="en-US" sz="1800">
                <a:solidFill>
                  <a:schemeClr val="bg2"/>
                </a:solidFill>
              </a:rPr>
              <a:t> </a:t>
            </a:r>
          </a:p>
        </p:txBody>
      </p:sp>
      <p:sp>
        <p:nvSpPr>
          <p:cNvPr id="16399" name="Line 14"/>
          <p:cNvSpPr>
            <a:spLocks noChangeShapeType="1"/>
          </p:cNvSpPr>
          <p:nvPr/>
        </p:nvSpPr>
        <p:spPr bwMode="auto">
          <a:xfrm flipV="1">
            <a:off x="6416675" y="3021013"/>
            <a:ext cx="0" cy="261937"/>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400" name="Freeform 15"/>
          <p:cNvSpPr>
            <a:spLocks/>
          </p:cNvSpPr>
          <p:nvPr/>
        </p:nvSpPr>
        <p:spPr bwMode="auto">
          <a:xfrm>
            <a:off x="5588000" y="2870200"/>
            <a:ext cx="1727200" cy="152400"/>
          </a:xfrm>
          <a:custGeom>
            <a:avLst/>
            <a:gdLst>
              <a:gd name="T0" fmla="*/ 0 w 1088"/>
              <a:gd name="T1" fmla="*/ 0 h 96"/>
              <a:gd name="T2" fmla="*/ 0 w 1088"/>
              <a:gd name="T3" fmla="*/ 2147483647 h 96"/>
              <a:gd name="T4" fmla="*/ 2147483647 w 1088"/>
              <a:gd name="T5" fmla="*/ 2147483647 h 96"/>
              <a:gd name="T6" fmla="*/ 2147483647 w 1088"/>
              <a:gd name="T7" fmla="*/ 2147483647 h 96"/>
              <a:gd name="T8" fmla="*/ 0 60000 65536"/>
              <a:gd name="T9" fmla="*/ 0 60000 65536"/>
              <a:gd name="T10" fmla="*/ 0 60000 65536"/>
              <a:gd name="T11" fmla="*/ 0 60000 65536"/>
              <a:gd name="T12" fmla="*/ 0 w 1088"/>
              <a:gd name="T13" fmla="*/ 0 h 96"/>
              <a:gd name="T14" fmla="*/ 1088 w 1088"/>
              <a:gd name="T15" fmla="*/ 96 h 96"/>
            </a:gdLst>
            <a:ahLst/>
            <a:cxnLst>
              <a:cxn ang="T8">
                <a:pos x="T0" y="T1"/>
              </a:cxn>
              <a:cxn ang="T9">
                <a:pos x="T2" y="T3"/>
              </a:cxn>
              <a:cxn ang="T10">
                <a:pos x="T4" y="T5"/>
              </a:cxn>
              <a:cxn ang="T11">
                <a:pos x="T6" y="T7"/>
              </a:cxn>
            </a:cxnLst>
            <a:rect l="T12" t="T13" r="T14" b="T15"/>
            <a:pathLst>
              <a:path w="1088" h="96">
                <a:moveTo>
                  <a:pt x="0" y="0"/>
                </a:moveTo>
                <a:lnTo>
                  <a:pt x="0" y="96"/>
                </a:lnTo>
                <a:lnTo>
                  <a:pt x="1088" y="88"/>
                </a:lnTo>
                <a:lnTo>
                  <a:pt x="1080" y="16"/>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01" name="Rectangle 1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2" name="Object 17"/>
          <p:cNvGraphicFramePr>
            <a:graphicFrameLocks noChangeAspect="1"/>
          </p:cNvGraphicFramePr>
          <p:nvPr/>
        </p:nvGraphicFramePr>
        <p:xfrm>
          <a:off x="3763963" y="3703638"/>
          <a:ext cx="596900" cy="528637"/>
        </p:xfrm>
        <a:graphic>
          <a:graphicData uri="http://schemas.openxmlformats.org/presentationml/2006/ole">
            <mc:AlternateContent xmlns:mc="http://schemas.openxmlformats.org/markup-compatibility/2006">
              <mc:Choice xmlns:v="urn:schemas-microsoft-com:vml" Requires="v">
                <p:oleObj spid="_x0000_s8196" name="Equation" r:id="rId7" imgW="444307" imgH="393529" progId="Equation.3">
                  <p:embed/>
                </p:oleObj>
              </mc:Choice>
              <mc:Fallback>
                <p:oleObj name="Equation" r:id="rId7" imgW="444307" imgH="393529" progId="Equation.3">
                  <p:embed/>
                  <p:pic>
                    <p:nvPicPr>
                      <p:cNvPr id="16402"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963" y="3703638"/>
                        <a:ext cx="5969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3" name="Rectangle 18"/>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4" name="Object 19"/>
          <p:cNvGraphicFramePr>
            <a:graphicFrameLocks noChangeAspect="1"/>
          </p:cNvGraphicFramePr>
          <p:nvPr/>
        </p:nvGraphicFramePr>
        <p:xfrm>
          <a:off x="2227263" y="4230688"/>
          <a:ext cx="4222750" cy="731837"/>
        </p:xfrm>
        <a:graphic>
          <a:graphicData uri="http://schemas.openxmlformats.org/presentationml/2006/ole">
            <mc:AlternateContent xmlns:mc="http://schemas.openxmlformats.org/markup-compatibility/2006">
              <mc:Choice xmlns:v="urn:schemas-microsoft-com:vml" Requires="v">
                <p:oleObj spid="_x0000_s8197" name="Equation" r:id="rId9" imgW="2260600" imgH="393700" progId="Equation.3">
                  <p:embed/>
                </p:oleObj>
              </mc:Choice>
              <mc:Fallback>
                <p:oleObj name="Equation" r:id="rId9" imgW="2260600" imgH="393700" progId="Equation.3">
                  <p:embed/>
                  <p:pic>
                    <p:nvPicPr>
                      <p:cNvPr id="16404"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7263" y="4230688"/>
                        <a:ext cx="422275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405" name="Rectangle 20"/>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graphicFrame>
        <p:nvGraphicFramePr>
          <p:cNvPr id="16406" name="Object 21"/>
          <p:cNvGraphicFramePr>
            <a:graphicFrameLocks noChangeAspect="1"/>
          </p:cNvGraphicFramePr>
          <p:nvPr/>
        </p:nvGraphicFramePr>
        <p:xfrm>
          <a:off x="2955925" y="5434013"/>
          <a:ext cx="3371850" cy="787400"/>
        </p:xfrm>
        <a:graphic>
          <a:graphicData uri="http://schemas.openxmlformats.org/presentationml/2006/ole">
            <mc:AlternateContent xmlns:mc="http://schemas.openxmlformats.org/markup-compatibility/2006">
              <mc:Choice xmlns:v="urn:schemas-microsoft-com:vml" Requires="v">
                <p:oleObj spid="_x0000_s8198" name="Equation" r:id="rId11" imgW="1675673" imgH="393529" progId="Equation.3">
                  <p:embed/>
                </p:oleObj>
              </mc:Choice>
              <mc:Fallback>
                <p:oleObj name="Equation" r:id="rId11" imgW="1675673" imgH="393529" progId="Equation.3">
                  <p:embed/>
                  <p:pic>
                    <p:nvPicPr>
                      <p:cNvPr id="16406"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5925" y="5434013"/>
                        <a:ext cx="33718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70571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24AC0608-BEB2-4E54-B6EA-974B1282AB5A}" type="slidenum">
              <a:rPr lang="en-US" smtClean="0"/>
              <a:pPr/>
              <a:t>31</a:t>
            </a:fld>
            <a:endParaRPr lang="en-US"/>
          </a:p>
        </p:txBody>
      </p:sp>
      <p:sp>
        <p:nvSpPr>
          <p:cNvPr id="62467" name="Rectangle 2"/>
          <p:cNvSpPr>
            <a:spLocks noGrp="1" noChangeArrowheads="1"/>
          </p:cNvSpPr>
          <p:nvPr>
            <p:ph type="title"/>
          </p:nvPr>
        </p:nvSpPr>
        <p:spPr/>
        <p:txBody>
          <a:bodyPr/>
          <a:lstStyle/>
          <a:p>
            <a:pPr eaLnBrk="1" hangingPunct="1"/>
            <a:r>
              <a:rPr lang="en-US"/>
              <a:t>Question 123.6.7</a:t>
            </a:r>
          </a:p>
        </p:txBody>
      </p:sp>
      <p:sp>
        <p:nvSpPr>
          <p:cNvPr id="62468" name="Rectangle 3"/>
          <p:cNvSpPr>
            <a:spLocks noGrp="1" noChangeArrowheads="1"/>
          </p:cNvSpPr>
          <p:nvPr>
            <p:ph type="body" idx="1"/>
          </p:nvPr>
        </p:nvSpPr>
        <p:spPr/>
        <p:txBody>
          <a:bodyPr/>
          <a:lstStyle/>
          <a:p>
            <a:pPr marL="609600" indent="-609600" eaLnBrk="1" hangingPunct="1">
              <a:buFontTx/>
              <a:buNone/>
            </a:pPr>
            <a:r>
              <a:rPr lang="en-US"/>
              <a:t>Blood flows through a coronary artery that is partially blocked by deposits along the artery wall. Through which part of the artery is the flow speed largest? </a:t>
            </a:r>
          </a:p>
          <a:p>
            <a:pPr marL="609600" indent="-609600" eaLnBrk="1" hangingPunct="1">
              <a:buFontTx/>
              <a:buAutoNum type="alphaLcParenR"/>
            </a:pPr>
            <a:r>
              <a:rPr lang="en-US"/>
              <a:t>The narrow part. </a:t>
            </a:r>
          </a:p>
          <a:p>
            <a:pPr marL="609600" indent="-609600" eaLnBrk="1" hangingPunct="1">
              <a:buFontTx/>
              <a:buAutoNum type="alphaLcParenR"/>
            </a:pPr>
            <a:r>
              <a:rPr lang="en-US"/>
              <a:t>The wide part.</a:t>
            </a:r>
          </a:p>
          <a:p>
            <a:pPr marL="609600" indent="-609600" eaLnBrk="1" hangingPunct="1">
              <a:buFontTx/>
              <a:buAutoNum type="alphaLcParenR"/>
            </a:pPr>
            <a:r>
              <a:rPr lang="en-US"/>
              <a:t>The flux is the same in both parts.</a:t>
            </a:r>
          </a:p>
        </p:txBody>
      </p:sp>
      <p:pic>
        <p:nvPicPr>
          <p:cNvPr id="62469" name="Picture 4" descr="J4XAZY0J"/>
          <p:cNvPicPr>
            <a:picLocks noChangeAspect="1" noChangeArrowheads="1"/>
          </p:cNvPicPr>
          <p:nvPr/>
        </p:nvPicPr>
        <p:blipFill>
          <a:blip r:embed="rId2" cstate="print"/>
          <a:srcRect/>
          <a:stretch>
            <a:fillRect/>
          </a:stretch>
        </p:blipFill>
        <p:spPr bwMode="auto">
          <a:xfrm>
            <a:off x="6153150" y="3897313"/>
            <a:ext cx="2392363" cy="606425"/>
          </a:xfrm>
          <a:prstGeom prst="rect">
            <a:avLst/>
          </a:prstGeom>
          <a:noFill/>
          <a:ln w="9525">
            <a:noFill/>
            <a:miter lim="800000"/>
            <a:headEnd/>
            <a:tailEnd/>
          </a:ln>
        </p:spPr>
      </p:pic>
    </p:spTree>
    <p:extLst>
      <p:ext uri="{BB962C8B-B14F-4D97-AF65-F5344CB8AC3E}">
        <p14:creationId xmlns:p14="http://schemas.microsoft.com/office/powerpoint/2010/main" val="96070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1A65C177-1FCB-42C8-BA8F-96DE88E82F95}" type="slidenum">
              <a:rPr lang="en-US" smtClean="0"/>
              <a:pPr/>
              <a:t>32</a:t>
            </a:fld>
            <a:endParaRPr lang="en-US"/>
          </a:p>
        </p:txBody>
      </p:sp>
      <p:sp>
        <p:nvSpPr>
          <p:cNvPr id="64515" name="Rectangle 2"/>
          <p:cNvSpPr>
            <a:spLocks noGrp="1" noChangeArrowheads="1"/>
          </p:cNvSpPr>
          <p:nvPr>
            <p:ph type="title"/>
          </p:nvPr>
        </p:nvSpPr>
        <p:spPr/>
        <p:txBody>
          <a:bodyPr/>
          <a:lstStyle/>
          <a:p>
            <a:pPr eaLnBrk="1" hangingPunct="1"/>
            <a:r>
              <a:rPr lang="en-US"/>
              <a:t>Question 123.6.9</a:t>
            </a:r>
          </a:p>
        </p:txBody>
      </p:sp>
      <p:sp>
        <p:nvSpPr>
          <p:cNvPr id="64516" name="Rectangle 3"/>
          <p:cNvSpPr>
            <a:spLocks noGrp="1" noChangeArrowheads="1"/>
          </p:cNvSpPr>
          <p:nvPr>
            <p:ph type="body" idx="1"/>
          </p:nvPr>
        </p:nvSpPr>
        <p:spPr>
          <a:xfrm>
            <a:off x="304800" y="1243013"/>
            <a:ext cx="3390900" cy="4525962"/>
          </a:xfrm>
        </p:spPr>
        <p:txBody>
          <a:bodyPr/>
          <a:lstStyle/>
          <a:p>
            <a:pPr marL="0" indent="0" eaLnBrk="1" hangingPunct="1">
              <a:buFontTx/>
              <a:buNone/>
            </a:pPr>
            <a:r>
              <a:rPr lang="en-US" sz="2000"/>
              <a:t>Prairie dogs ventilate their burrows by building a mound around one entrance, which is open to a stream of air when wind blows from any direction. A second entrance is open to almost stagnant air. How does this construction create an air flow through the burrow?</a:t>
            </a:r>
          </a:p>
        </p:txBody>
      </p:sp>
      <p:sp>
        <p:nvSpPr>
          <p:cNvPr id="64517" name="Text Box 4"/>
          <p:cNvSpPr txBox="1">
            <a:spLocks noChangeArrowheads="1"/>
          </p:cNvSpPr>
          <p:nvPr/>
        </p:nvSpPr>
        <p:spPr bwMode="auto">
          <a:xfrm>
            <a:off x="3881438" y="2965450"/>
            <a:ext cx="5022850" cy="3113088"/>
          </a:xfrm>
          <a:prstGeom prst="rect">
            <a:avLst/>
          </a:prstGeom>
          <a:noFill/>
          <a:ln w="9525">
            <a:noFill/>
            <a:miter lim="800000"/>
            <a:headEnd/>
            <a:tailEnd/>
          </a:ln>
        </p:spPr>
        <p:txBody>
          <a:bodyPr>
            <a:spAutoFit/>
          </a:bodyPr>
          <a:lstStyle/>
          <a:p>
            <a:pPr marL="342900" indent="-342900">
              <a:buFontTx/>
              <a:buAutoNum type="alphaLcParenR"/>
            </a:pPr>
            <a:r>
              <a:rPr lang="en-US"/>
              <a:t>The wind blows directly into the lower hole and out the upper hole</a:t>
            </a:r>
          </a:p>
          <a:p>
            <a:pPr marL="342900" indent="-342900">
              <a:buFontTx/>
              <a:buAutoNum type="alphaLcParenR"/>
            </a:pPr>
            <a:r>
              <a:rPr lang="en-US"/>
              <a:t>The upper hole is in the wind path, and therefore wind directly enters the upper hole and exits the lower hole</a:t>
            </a:r>
          </a:p>
          <a:p>
            <a:pPr marL="342900" indent="-342900">
              <a:buFontTx/>
              <a:buAutoNum type="alphaLcParenR"/>
            </a:pPr>
            <a:r>
              <a:rPr lang="en-US"/>
              <a:t>The wind blows faster over the lower hole making a low pressure that creates air flow in the burrow</a:t>
            </a:r>
          </a:p>
          <a:p>
            <a:pPr marL="342900" indent="-342900">
              <a:buFontTx/>
              <a:buAutoNum type="alphaLcParenR"/>
            </a:pPr>
            <a:r>
              <a:rPr lang="en-US"/>
              <a:t>The wind blows faster over the upper hole, making a low pressure that creates air flow in the burrow</a:t>
            </a:r>
          </a:p>
        </p:txBody>
      </p:sp>
      <p:grpSp>
        <p:nvGrpSpPr>
          <p:cNvPr id="64518" name="Group 5"/>
          <p:cNvGrpSpPr>
            <a:grpSpLocks/>
          </p:cNvGrpSpPr>
          <p:nvPr/>
        </p:nvGrpSpPr>
        <p:grpSpPr bwMode="auto">
          <a:xfrm>
            <a:off x="5126038" y="1401763"/>
            <a:ext cx="2662237" cy="1231900"/>
            <a:chOff x="2800" y="928"/>
            <a:chExt cx="2664" cy="1553"/>
          </a:xfrm>
        </p:grpSpPr>
        <p:pic>
          <p:nvPicPr>
            <p:cNvPr id="64519" name="Picture 6" descr="10_31"/>
            <p:cNvPicPr>
              <a:picLocks noChangeAspect="1" noChangeArrowheads="1"/>
            </p:cNvPicPr>
            <p:nvPr/>
          </p:nvPicPr>
          <p:blipFill>
            <a:blip r:embed="rId2" cstate="print"/>
            <a:srcRect/>
            <a:stretch>
              <a:fillRect/>
            </a:stretch>
          </p:blipFill>
          <p:spPr bwMode="auto">
            <a:xfrm>
              <a:off x="2800" y="928"/>
              <a:ext cx="2664" cy="1553"/>
            </a:xfrm>
            <a:prstGeom prst="rect">
              <a:avLst/>
            </a:prstGeom>
            <a:noFill/>
            <a:ln w="9525">
              <a:noFill/>
              <a:miter lim="800000"/>
              <a:headEnd/>
              <a:tailEnd/>
            </a:ln>
          </p:spPr>
        </p:pic>
        <p:sp>
          <p:nvSpPr>
            <p:cNvPr id="64520" name="Freeform 7"/>
            <p:cNvSpPr>
              <a:spLocks/>
            </p:cNvSpPr>
            <p:nvPr/>
          </p:nvSpPr>
          <p:spPr bwMode="auto">
            <a:xfrm>
              <a:off x="2808" y="960"/>
              <a:ext cx="2640" cy="828"/>
            </a:xfrm>
            <a:custGeom>
              <a:avLst/>
              <a:gdLst>
                <a:gd name="T0" fmla="*/ 12 w 2640"/>
                <a:gd name="T1" fmla="*/ 828 h 828"/>
                <a:gd name="T2" fmla="*/ 84 w 2640"/>
                <a:gd name="T3" fmla="*/ 780 h 828"/>
                <a:gd name="T4" fmla="*/ 216 w 2640"/>
                <a:gd name="T5" fmla="*/ 804 h 828"/>
                <a:gd name="T6" fmla="*/ 336 w 2640"/>
                <a:gd name="T7" fmla="*/ 768 h 828"/>
                <a:gd name="T8" fmla="*/ 444 w 2640"/>
                <a:gd name="T9" fmla="*/ 804 h 828"/>
                <a:gd name="T10" fmla="*/ 1428 w 2640"/>
                <a:gd name="T11" fmla="*/ 720 h 828"/>
                <a:gd name="T12" fmla="*/ 1860 w 2640"/>
                <a:gd name="T13" fmla="*/ 468 h 828"/>
                <a:gd name="T14" fmla="*/ 1932 w 2640"/>
                <a:gd name="T15" fmla="*/ 396 h 828"/>
                <a:gd name="T16" fmla="*/ 2076 w 2640"/>
                <a:gd name="T17" fmla="*/ 420 h 828"/>
                <a:gd name="T18" fmla="*/ 2160 w 2640"/>
                <a:gd name="T19" fmla="*/ 396 h 828"/>
                <a:gd name="T20" fmla="*/ 2292 w 2640"/>
                <a:gd name="T21" fmla="*/ 372 h 828"/>
                <a:gd name="T22" fmla="*/ 2436 w 2640"/>
                <a:gd name="T23" fmla="*/ 408 h 828"/>
                <a:gd name="T24" fmla="*/ 2568 w 2640"/>
                <a:gd name="T25" fmla="*/ 432 h 828"/>
                <a:gd name="T26" fmla="*/ 2640 w 2640"/>
                <a:gd name="T27" fmla="*/ 468 h 828"/>
                <a:gd name="T28" fmla="*/ 2640 w 2640"/>
                <a:gd name="T29" fmla="*/ 0 h 828"/>
                <a:gd name="T30" fmla="*/ 0 w 2640"/>
                <a:gd name="T31" fmla="*/ 0 h 828"/>
                <a:gd name="T32" fmla="*/ 12 w 2640"/>
                <a:gd name="T33" fmla="*/ 828 h 8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0"/>
                <a:gd name="T52" fmla="*/ 0 h 828"/>
                <a:gd name="T53" fmla="*/ 2640 w 2640"/>
                <a:gd name="T54" fmla="*/ 828 h 8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0" h="828">
                  <a:moveTo>
                    <a:pt x="12" y="828"/>
                  </a:moveTo>
                  <a:lnTo>
                    <a:pt x="84" y="780"/>
                  </a:lnTo>
                  <a:lnTo>
                    <a:pt x="216" y="804"/>
                  </a:lnTo>
                  <a:lnTo>
                    <a:pt x="336" y="768"/>
                  </a:lnTo>
                  <a:lnTo>
                    <a:pt x="444" y="804"/>
                  </a:lnTo>
                  <a:lnTo>
                    <a:pt x="1428" y="720"/>
                  </a:lnTo>
                  <a:lnTo>
                    <a:pt x="1860" y="468"/>
                  </a:lnTo>
                  <a:lnTo>
                    <a:pt x="1932" y="396"/>
                  </a:lnTo>
                  <a:lnTo>
                    <a:pt x="2076" y="420"/>
                  </a:lnTo>
                  <a:lnTo>
                    <a:pt x="2160" y="396"/>
                  </a:lnTo>
                  <a:lnTo>
                    <a:pt x="2292" y="372"/>
                  </a:lnTo>
                  <a:lnTo>
                    <a:pt x="2436" y="408"/>
                  </a:lnTo>
                  <a:lnTo>
                    <a:pt x="2568" y="432"/>
                  </a:lnTo>
                  <a:lnTo>
                    <a:pt x="2640" y="468"/>
                  </a:lnTo>
                  <a:lnTo>
                    <a:pt x="2640" y="0"/>
                  </a:lnTo>
                  <a:lnTo>
                    <a:pt x="0" y="0"/>
                  </a:lnTo>
                  <a:lnTo>
                    <a:pt x="12" y="828"/>
                  </a:lnTo>
                  <a:close/>
                </a:path>
              </a:pathLst>
            </a:custGeom>
            <a:solidFill>
              <a:schemeClr val="accent1"/>
            </a:solidFill>
            <a:ln w="9525">
              <a:noFill/>
              <a:round/>
              <a:headEnd/>
              <a:tailEnd/>
            </a:ln>
          </p:spPr>
          <p:txBody>
            <a:bodyPr/>
            <a:lstStyle/>
            <a:p>
              <a:endParaRPr lang="en-US"/>
            </a:p>
          </p:txBody>
        </p:sp>
      </p:grpSp>
    </p:spTree>
    <p:extLst>
      <p:ext uri="{BB962C8B-B14F-4D97-AF65-F5344CB8AC3E}">
        <p14:creationId xmlns:p14="http://schemas.microsoft.com/office/powerpoint/2010/main" val="2331828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50C98B92-412E-467D-B4EB-5423DCEC85E0}" type="slidenum">
              <a:rPr lang="en-US" smtClean="0"/>
              <a:pPr/>
              <a:t>33</a:t>
            </a:fld>
            <a:endParaRPr lang="en-US"/>
          </a:p>
        </p:txBody>
      </p:sp>
      <p:sp>
        <p:nvSpPr>
          <p:cNvPr id="65539" name="Rectangle 2"/>
          <p:cNvSpPr>
            <a:spLocks noGrp="1" noChangeArrowheads="1"/>
          </p:cNvSpPr>
          <p:nvPr>
            <p:ph type="title"/>
          </p:nvPr>
        </p:nvSpPr>
        <p:spPr/>
        <p:txBody>
          <a:bodyPr/>
          <a:lstStyle/>
          <a:p>
            <a:pPr eaLnBrk="1" hangingPunct="1"/>
            <a:r>
              <a:rPr lang="en-US"/>
              <a:t>Question 123.6.10</a:t>
            </a:r>
          </a:p>
        </p:txBody>
      </p:sp>
      <p:sp>
        <p:nvSpPr>
          <p:cNvPr id="65540" name="Rectangle 3"/>
          <p:cNvSpPr>
            <a:spLocks noGrp="1" noChangeArrowheads="1"/>
          </p:cNvSpPr>
          <p:nvPr>
            <p:ph type="body" idx="1"/>
          </p:nvPr>
        </p:nvSpPr>
        <p:spPr/>
        <p:txBody>
          <a:bodyPr/>
          <a:lstStyle/>
          <a:p>
            <a:pPr marL="609600" indent="-609600" eaLnBrk="1" hangingPunct="1">
              <a:lnSpc>
                <a:spcPct val="80000"/>
              </a:lnSpc>
              <a:buFontTx/>
              <a:buNone/>
            </a:pPr>
            <a:r>
              <a:rPr lang="en-US" sz="2800"/>
              <a:t>When you golf, you want to put a spin on the ball because</a:t>
            </a:r>
          </a:p>
          <a:p>
            <a:pPr marL="609600" indent="-609600" eaLnBrk="1" hangingPunct="1">
              <a:lnSpc>
                <a:spcPct val="80000"/>
              </a:lnSpc>
              <a:buFontTx/>
              <a:buAutoNum type="alphaLcParenR"/>
            </a:pPr>
            <a:r>
              <a:rPr lang="en-US" sz="2800"/>
              <a:t>The spin pushes down the air on the bottom of the ball, causing the ball to lift and therefore travel farther</a:t>
            </a:r>
          </a:p>
          <a:p>
            <a:pPr marL="609600" indent="-609600" eaLnBrk="1" hangingPunct="1">
              <a:lnSpc>
                <a:spcPct val="80000"/>
              </a:lnSpc>
              <a:buFontTx/>
              <a:buAutoNum type="alphaLcParenR"/>
            </a:pPr>
            <a:r>
              <a:rPr lang="en-US" sz="2800"/>
              <a:t>The spin makes the ball fly straighter like a football because it stabilizes its angular momentum</a:t>
            </a:r>
          </a:p>
          <a:p>
            <a:pPr marL="609600" indent="-609600" eaLnBrk="1" hangingPunct="1">
              <a:lnSpc>
                <a:spcPct val="80000"/>
              </a:lnSpc>
              <a:buFontTx/>
              <a:buAutoNum type="alphaLcParenR"/>
            </a:pPr>
            <a:r>
              <a:rPr lang="en-US" sz="2800"/>
              <a:t>You don’t want to do this because the ball will curve to the side because the air on one side will be less dense than the other because of the spin</a:t>
            </a:r>
          </a:p>
        </p:txBody>
      </p:sp>
    </p:spTree>
    <p:extLst>
      <p:ext uri="{BB962C8B-B14F-4D97-AF65-F5344CB8AC3E}">
        <p14:creationId xmlns:p14="http://schemas.microsoft.com/office/powerpoint/2010/main" val="3870146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689FCDB2-8074-45F2-A351-DC5A6A094BDF}" type="slidenum">
              <a:rPr lang="en-US" altLang="en-US" sz="1400" smtClean="0"/>
              <a:pPr eaLnBrk="1" hangingPunct="1">
                <a:spcBef>
                  <a:spcPct val="0"/>
                </a:spcBef>
                <a:buFontTx/>
                <a:buNone/>
              </a:pPr>
              <a:t>34</a:t>
            </a:fld>
            <a:endParaRPr lang="en-US" altLang="en-US" sz="1400"/>
          </a:p>
        </p:txBody>
      </p:sp>
      <p:sp>
        <p:nvSpPr>
          <p:cNvPr id="7171" name="Rectangle 2"/>
          <p:cNvSpPr>
            <a:spLocks noGrp="1" noChangeArrowheads="1"/>
          </p:cNvSpPr>
          <p:nvPr>
            <p:ph type="title"/>
          </p:nvPr>
        </p:nvSpPr>
        <p:spPr/>
        <p:txBody>
          <a:bodyPr/>
          <a:lstStyle/>
          <a:p>
            <a:pPr eaLnBrk="1" hangingPunct="1"/>
            <a:r>
              <a:rPr lang="en-US" altLang="en-US"/>
              <a:t>Concept Question</a:t>
            </a:r>
          </a:p>
        </p:txBody>
      </p:sp>
      <p:sp>
        <p:nvSpPr>
          <p:cNvPr id="7172" name="Rectangle 28"/>
          <p:cNvSpPr>
            <a:spLocks noGrp="1" noChangeArrowheads="1"/>
          </p:cNvSpPr>
          <p:nvPr>
            <p:ph type="body" idx="1"/>
          </p:nvPr>
        </p:nvSpPr>
        <p:spPr>
          <a:xfrm>
            <a:off x="198582" y="1258454"/>
            <a:ext cx="3856182" cy="4525963"/>
          </a:xfrm>
        </p:spPr>
        <p:txBody>
          <a:bodyPr/>
          <a:lstStyle/>
          <a:p>
            <a:pPr eaLnBrk="1" hangingPunct="1">
              <a:buFontTx/>
              <a:buNone/>
            </a:pPr>
            <a:r>
              <a:rPr lang="en-US" altLang="en-US" sz="2000" dirty="0"/>
              <a:t>In the picture there is a soldier who has been wounded. He is being given medication by IV. In the IV tube there is a flow regulator (shown in the call out). The device slows the flow of the IV solution. What would happen if the flow were to fast?</a:t>
            </a:r>
          </a:p>
          <a:p>
            <a:pPr marL="457200" indent="-457200" eaLnBrk="1" hangingPunct="1">
              <a:buFont typeface="+mj-lt"/>
              <a:buAutoNum type="alphaLcParenR"/>
            </a:pPr>
            <a:r>
              <a:rPr lang="en-US" altLang="en-US" sz="2000" dirty="0"/>
              <a:t>The soldier would get better quicker</a:t>
            </a:r>
          </a:p>
          <a:p>
            <a:pPr marL="457200" indent="-457200" eaLnBrk="1" hangingPunct="1">
              <a:buFont typeface="+mj-lt"/>
              <a:buAutoNum type="alphaLcParenR"/>
            </a:pPr>
            <a:r>
              <a:rPr lang="en-US" altLang="en-US" sz="2000" dirty="0"/>
              <a:t>The soldier’s vein would collapse.</a:t>
            </a:r>
          </a:p>
          <a:p>
            <a:pPr marL="457200" indent="-457200" eaLnBrk="1" hangingPunct="1">
              <a:buFont typeface="+mj-lt"/>
              <a:buAutoNum type="alphaLcParenR"/>
            </a:pPr>
            <a:r>
              <a:rPr lang="en-US" altLang="en-US" sz="2000" dirty="0"/>
              <a:t>The soldier would be given super powers</a:t>
            </a:r>
          </a:p>
          <a:p>
            <a:pPr marL="457200" indent="-457200" eaLnBrk="1" hangingPunct="1">
              <a:buFont typeface="+mj-lt"/>
              <a:buAutoNum type="alphaLcParenR"/>
            </a:pPr>
            <a:r>
              <a:rPr lang="en-US" altLang="en-US" sz="2000" dirty="0"/>
              <a:t>Nothing at all, the flow rate is not important.</a:t>
            </a:r>
          </a:p>
        </p:txBody>
      </p:sp>
      <p:pic>
        <p:nvPicPr>
          <p:cNvPr id="25602" name="Picture 2" descr="https://upload.wikimedia.org/wikipedia/commons/thumb/8/80/Intravenous_in_Kunar.jpg/800px-Intravenous_in_Kuna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3334" y="2360435"/>
            <a:ext cx="2795176" cy="419276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ttps://upload.wikimedia.org/wikipedia/commons/thumb/b/ba/Infuusdebietregelaar.jpg/800px-Infuusdebietregelaa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8072" y="1985818"/>
            <a:ext cx="1549736" cy="206696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H="1" flipV="1">
            <a:off x="5837382" y="1995056"/>
            <a:ext cx="849745" cy="13392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865091" y="3759200"/>
            <a:ext cx="794327" cy="27709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73091" y="3334327"/>
            <a:ext cx="314036" cy="387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7FEAC26-A7D9-419D-B875-28B4E273E4CB}" type="slidenum">
              <a:rPr lang="en-US" altLang="en-US" sz="1400" smtClean="0"/>
              <a:pPr eaLnBrk="1" hangingPunct="1">
                <a:spcBef>
                  <a:spcPct val="0"/>
                </a:spcBef>
                <a:buFontTx/>
                <a:buNone/>
              </a:pPr>
              <a:t>35</a:t>
            </a:fld>
            <a:endParaRPr lang="en-US" altLang="en-US" sz="1400"/>
          </a:p>
        </p:txBody>
      </p:sp>
      <p:sp>
        <p:nvSpPr>
          <p:cNvPr id="17411" name="Rectangle 2"/>
          <p:cNvSpPr>
            <a:spLocks noGrp="1" noChangeArrowheads="1"/>
          </p:cNvSpPr>
          <p:nvPr>
            <p:ph type="ctrTitle"/>
          </p:nvPr>
        </p:nvSpPr>
        <p:spPr/>
        <p:txBody>
          <a:bodyPr/>
          <a:lstStyle/>
          <a:p>
            <a:pPr eaLnBrk="1" hangingPunct="1"/>
            <a:r>
              <a:rPr lang="en-US" altLang="en-US"/>
              <a:t>14.7 Other Applications</a:t>
            </a:r>
          </a:p>
        </p:txBody>
      </p:sp>
      <p:sp>
        <p:nvSpPr>
          <p:cNvPr id="17412" name="Rectangle 3"/>
          <p:cNvSpPr>
            <a:spLocks noGrp="1" noChangeArrowheads="1"/>
          </p:cNvSpPr>
          <p:nvPr>
            <p:ph type="subTitle" idx="1"/>
          </p:nvPr>
        </p:nvSpPr>
        <p:spPr/>
        <p:txBody>
          <a:bodyPr/>
          <a:lstStyle/>
          <a:p>
            <a:pPr eaLnBrk="1" hangingPunct="1"/>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8CECE0C5-C24C-41D3-9150-E56C5853EC5D}" type="slidenum">
              <a:rPr lang="en-US" altLang="en-US" sz="1400" smtClean="0"/>
              <a:pPr eaLnBrk="1" hangingPunct="1">
                <a:spcBef>
                  <a:spcPct val="0"/>
                </a:spcBef>
                <a:buFontTx/>
                <a:buNone/>
              </a:pPr>
              <a:t>36</a:t>
            </a:fld>
            <a:endParaRPr lang="en-US" altLang="en-US" sz="1400"/>
          </a:p>
        </p:txBody>
      </p:sp>
      <p:sp>
        <p:nvSpPr>
          <p:cNvPr id="18435" name="Rectangle 2"/>
          <p:cNvSpPr>
            <a:spLocks noGrp="1" noChangeArrowheads="1"/>
          </p:cNvSpPr>
          <p:nvPr>
            <p:ph type="title"/>
          </p:nvPr>
        </p:nvSpPr>
        <p:spPr/>
        <p:txBody>
          <a:bodyPr/>
          <a:lstStyle/>
          <a:p>
            <a:pPr eaLnBrk="1" hangingPunct="1"/>
            <a:r>
              <a:rPr lang="en-US" altLang="en-US"/>
              <a:t>Other Applications: Airfoil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smtClean="0"/>
              <a:pPr eaLnBrk="1" hangingPunct="1">
                <a:spcBef>
                  <a:spcPct val="0"/>
                </a:spcBef>
                <a:buFontTx/>
                <a:buNone/>
              </a:pPr>
              <a:t>37</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4068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4127500"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
        <p:nvSpPr>
          <p:cNvPr id="9" name="Line 6"/>
          <p:cNvSpPr>
            <a:spLocks noChangeShapeType="1"/>
          </p:cNvSpPr>
          <p:nvPr/>
        </p:nvSpPr>
        <p:spPr bwMode="auto">
          <a:xfrm flipH="1" flipV="1">
            <a:off x="4610100" y="2494429"/>
            <a:ext cx="19050" cy="148590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0" name="Line 7"/>
          <p:cNvSpPr>
            <a:spLocks noChangeShapeType="1"/>
          </p:cNvSpPr>
          <p:nvPr/>
        </p:nvSpPr>
        <p:spPr bwMode="auto">
          <a:xfrm>
            <a:off x="4667250" y="3999379"/>
            <a:ext cx="533400" cy="19050"/>
          </a:xfrm>
          <a:prstGeom prst="line">
            <a:avLst/>
          </a:prstGeom>
          <a:noFill/>
          <a:ln w="38100">
            <a:solidFill>
              <a:srgbClr val="3366FF"/>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11" name="Text Box 8"/>
          <p:cNvSpPr txBox="1">
            <a:spLocks noChangeArrowheads="1"/>
          </p:cNvSpPr>
          <p:nvPr/>
        </p:nvSpPr>
        <p:spPr bwMode="auto">
          <a:xfrm>
            <a:off x="4632325" y="1930867"/>
            <a:ext cx="696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800" b="1">
                <a:solidFill>
                  <a:srgbClr val="3366FF"/>
                </a:solidFill>
              </a:rPr>
              <a:t>F</a:t>
            </a:r>
            <a:r>
              <a:rPr lang="en-US" altLang="en-US" sz="2800" b="1" baseline="-25000">
                <a:solidFill>
                  <a:srgbClr val="3366FF"/>
                </a:solidFill>
              </a:rPr>
              <a:t>lift</a:t>
            </a:r>
          </a:p>
        </p:txBody>
      </p:sp>
      <p:sp>
        <p:nvSpPr>
          <p:cNvPr id="12" name="Text Box 9"/>
          <p:cNvSpPr txBox="1">
            <a:spLocks noChangeArrowheads="1"/>
          </p:cNvSpPr>
          <p:nvPr/>
        </p:nvSpPr>
        <p:spPr bwMode="auto">
          <a:xfrm>
            <a:off x="5165725" y="3962867"/>
            <a:ext cx="809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2400" b="1">
                <a:solidFill>
                  <a:srgbClr val="3366FF"/>
                </a:solidFill>
              </a:rPr>
              <a:t>F</a:t>
            </a:r>
            <a:r>
              <a:rPr lang="en-US" altLang="en-US" sz="2400" b="1" baseline="-25000">
                <a:solidFill>
                  <a:srgbClr val="3366FF"/>
                </a:solidFill>
              </a:rPr>
              <a:t>drag</a:t>
            </a:r>
          </a:p>
        </p:txBody>
      </p:sp>
    </p:spTree>
    <p:extLst>
      <p:ext uri="{BB962C8B-B14F-4D97-AF65-F5344CB8AC3E}">
        <p14:creationId xmlns:p14="http://schemas.microsoft.com/office/powerpoint/2010/main" val="355824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38</a:t>
            </a:fld>
            <a:endParaRPr lang="en-US"/>
          </a:p>
        </p:txBody>
      </p:sp>
      <p:pic>
        <p:nvPicPr>
          <p:cNvPr id="7" name="Picture 6"/>
          <p:cNvPicPr>
            <a:picLocks noChangeAspect="1"/>
          </p:cNvPicPr>
          <p:nvPr/>
        </p:nvPicPr>
        <p:blipFill rotWithShape="1">
          <a:blip r:embed="rId2"/>
          <a:srcRect b="7382"/>
          <a:stretch/>
        </p:blipFill>
        <p:spPr>
          <a:xfrm>
            <a:off x="160096" y="1370785"/>
            <a:ext cx="8983904" cy="4680391"/>
          </a:xfrm>
          <a:prstGeom prst="rect">
            <a:avLst/>
          </a:prstGeom>
        </p:spPr>
      </p:pic>
      <p:sp>
        <p:nvSpPr>
          <p:cNvPr id="8" name="Arc 7"/>
          <p:cNvSpPr/>
          <p:nvPr/>
        </p:nvSpPr>
        <p:spPr>
          <a:xfrm>
            <a:off x="3240742" y="2191870"/>
            <a:ext cx="2810434" cy="2433918"/>
          </a:xfrm>
          <a:prstGeom prst="arc">
            <a:avLst/>
          </a:prstGeom>
          <a:ln w="28575">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V="1">
            <a:off x="6535271" y="3576917"/>
            <a:ext cx="1640541" cy="134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09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39</a:t>
            </a:fld>
            <a:endParaRPr lang="en-US"/>
          </a:p>
        </p:txBody>
      </p:sp>
      <p:pic>
        <p:nvPicPr>
          <p:cNvPr id="7" name="Picture 6"/>
          <p:cNvPicPr>
            <a:picLocks noChangeAspect="1"/>
          </p:cNvPicPr>
          <p:nvPr/>
        </p:nvPicPr>
        <p:blipFill rotWithShape="1">
          <a:blip r:embed="rId2"/>
          <a:srcRect b="7382"/>
          <a:stretch/>
        </p:blipFill>
        <p:spPr>
          <a:xfrm>
            <a:off x="160096" y="1370785"/>
            <a:ext cx="8983904" cy="4680391"/>
          </a:xfrm>
          <a:prstGeom prst="rect">
            <a:avLst/>
          </a:prstGeom>
        </p:spPr>
      </p:pic>
      <p:cxnSp>
        <p:nvCxnSpPr>
          <p:cNvPr id="10" name="Straight Arrow Connector 9"/>
          <p:cNvCxnSpPr/>
          <p:nvPr/>
        </p:nvCxnSpPr>
        <p:spPr>
          <a:xfrm flipH="1" flipV="1">
            <a:off x="3119718" y="2460812"/>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563036" y="2747683"/>
            <a:ext cx="1380564" cy="35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46411" y="1922929"/>
            <a:ext cx="2210862" cy="369332"/>
          </a:xfrm>
          <a:prstGeom prst="rect">
            <a:avLst/>
          </a:prstGeom>
          <a:noFill/>
        </p:spPr>
        <p:txBody>
          <a:bodyPr wrap="none" rtlCol="0">
            <a:spAutoFit/>
          </a:bodyPr>
          <a:lstStyle/>
          <a:p>
            <a:r>
              <a:rPr lang="en-US" dirty="0">
                <a:solidFill>
                  <a:schemeClr val="bg1"/>
                </a:solidFill>
              </a:rPr>
              <a:t>Fluid Flow Direction</a:t>
            </a:r>
          </a:p>
        </p:txBody>
      </p:sp>
      <p:sp>
        <p:nvSpPr>
          <p:cNvPr id="16" name="TextBox 15"/>
          <p:cNvSpPr txBox="1"/>
          <p:nvPr/>
        </p:nvSpPr>
        <p:spPr>
          <a:xfrm>
            <a:off x="5100916" y="2290481"/>
            <a:ext cx="2287870" cy="369332"/>
          </a:xfrm>
          <a:prstGeom prst="rect">
            <a:avLst/>
          </a:prstGeom>
          <a:noFill/>
        </p:spPr>
        <p:txBody>
          <a:bodyPr wrap="none" rtlCol="0">
            <a:spAutoFit/>
          </a:bodyPr>
          <a:lstStyle/>
          <a:p>
            <a:r>
              <a:rPr lang="en-US" dirty="0">
                <a:solidFill>
                  <a:schemeClr val="bg1"/>
                </a:solidFill>
              </a:rPr>
              <a:t>Ball Surface Velocity</a:t>
            </a:r>
          </a:p>
        </p:txBody>
      </p:sp>
      <p:cxnSp>
        <p:nvCxnSpPr>
          <p:cNvPr id="17" name="Straight Arrow Connector 16"/>
          <p:cNvCxnSpPr/>
          <p:nvPr/>
        </p:nvCxnSpPr>
        <p:spPr>
          <a:xfrm flipH="1" flipV="1">
            <a:off x="3043518" y="4778189"/>
            <a:ext cx="1411941" cy="134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698811" y="4912658"/>
            <a:ext cx="2210862" cy="369332"/>
          </a:xfrm>
          <a:prstGeom prst="rect">
            <a:avLst/>
          </a:prstGeom>
          <a:noFill/>
        </p:spPr>
        <p:txBody>
          <a:bodyPr wrap="none" rtlCol="0">
            <a:spAutoFit/>
          </a:bodyPr>
          <a:lstStyle/>
          <a:p>
            <a:r>
              <a:rPr lang="en-US" dirty="0">
                <a:solidFill>
                  <a:schemeClr val="bg1"/>
                </a:solidFill>
              </a:rPr>
              <a:t>Fluid Flow Direction</a:t>
            </a:r>
          </a:p>
        </p:txBody>
      </p:sp>
      <p:cxnSp>
        <p:nvCxnSpPr>
          <p:cNvPr id="19" name="Straight Arrow Connector 18"/>
          <p:cNvCxnSpPr/>
          <p:nvPr/>
        </p:nvCxnSpPr>
        <p:spPr>
          <a:xfrm flipH="1" flipV="1">
            <a:off x="3630706" y="4773706"/>
            <a:ext cx="856130" cy="89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298574" y="4849905"/>
            <a:ext cx="2287870" cy="369332"/>
          </a:xfrm>
          <a:prstGeom prst="rect">
            <a:avLst/>
          </a:prstGeom>
          <a:noFill/>
        </p:spPr>
        <p:txBody>
          <a:bodyPr wrap="none" rtlCol="0">
            <a:spAutoFit/>
          </a:bodyPr>
          <a:lstStyle/>
          <a:p>
            <a:r>
              <a:rPr lang="en-US" dirty="0">
                <a:solidFill>
                  <a:schemeClr val="bg1"/>
                </a:solidFill>
              </a:rPr>
              <a:t>Ball Surface Velocity</a:t>
            </a:r>
          </a:p>
        </p:txBody>
      </p:sp>
    </p:spTree>
    <p:extLst>
      <p:ext uri="{BB962C8B-B14F-4D97-AF65-F5344CB8AC3E}">
        <p14:creationId xmlns:p14="http://schemas.microsoft.com/office/powerpoint/2010/main" val="394636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5539EE9F-B5BE-4D14-B0AF-1F788FAE1850}" type="slidenum">
              <a:rPr lang="en-US" altLang="en-US" sz="1400" smtClean="0"/>
              <a:pPr eaLnBrk="1" hangingPunct="1">
                <a:spcBef>
                  <a:spcPct val="0"/>
                </a:spcBef>
                <a:buFontTx/>
                <a:buNone/>
              </a:pPr>
              <a:t>4</a:t>
            </a:fld>
            <a:endParaRPr lang="en-US" altLang="en-US" sz="1400"/>
          </a:p>
        </p:txBody>
      </p:sp>
      <p:sp>
        <p:nvSpPr>
          <p:cNvPr id="3075" name="Rectangle 2"/>
          <p:cNvSpPr>
            <a:spLocks noGrp="1" noChangeArrowheads="1"/>
          </p:cNvSpPr>
          <p:nvPr>
            <p:ph type="title"/>
          </p:nvPr>
        </p:nvSpPr>
        <p:spPr/>
        <p:txBody>
          <a:bodyPr/>
          <a:lstStyle/>
          <a:p>
            <a:pPr eaLnBrk="1" hangingPunct="1"/>
            <a:r>
              <a:rPr lang="en-US" altLang="en-US"/>
              <a:t>Approximation!</a:t>
            </a:r>
          </a:p>
        </p:txBody>
      </p:sp>
      <p:sp>
        <p:nvSpPr>
          <p:cNvPr id="3076" name="Rectangle 3"/>
          <p:cNvSpPr>
            <a:spLocks noGrp="1" noChangeArrowheads="1"/>
          </p:cNvSpPr>
          <p:nvPr>
            <p:ph type="body" idx="1"/>
          </p:nvPr>
        </p:nvSpPr>
        <p:spPr/>
        <p:txBody>
          <a:bodyPr/>
          <a:lstStyle/>
          <a:p>
            <a:pPr eaLnBrk="1" hangingPunct="1"/>
            <a:r>
              <a:rPr lang="en-US" altLang="en-US" i="1"/>
              <a:t>We will limit our study to laminar, nonviscus, irrotational, incompressible fluids.</a:t>
            </a:r>
          </a:p>
          <a:p>
            <a:pPr eaLnBrk="1" hangingPunct="1"/>
            <a:endParaRPr lang="en-US" altLang="en-US"/>
          </a:p>
        </p:txBody>
      </p:sp>
      <p:pic>
        <p:nvPicPr>
          <p:cNvPr id="3077" name="Picture 4" descr="10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3092450"/>
            <a:ext cx="569595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731135F6-D76B-420A-AF57-0B8243C3D4DC}" type="slidenum">
              <a:rPr lang="en-US" altLang="en-US" sz="1400" smtClean="0"/>
              <a:pPr eaLnBrk="1" hangingPunct="1">
                <a:spcBef>
                  <a:spcPct val="0"/>
                </a:spcBef>
                <a:buFontTx/>
                <a:buNone/>
              </a:pPr>
              <a:t>40</a:t>
            </a:fld>
            <a:endParaRPr lang="en-US" altLang="en-US" sz="1400"/>
          </a:p>
        </p:txBody>
      </p:sp>
      <p:sp>
        <p:nvSpPr>
          <p:cNvPr id="21507" name="Rectangle 2"/>
          <p:cNvSpPr>
            <a:spLocks noGrp="1" noChangeArrowheads="1"/>
          </p:cNvSpPr>
          <p:nvPr>
            <p:ph type="title"/>
          </p:nvPr>
        </p:nvSpPr>
        <p:spPr/>
        <p:txBody>
          <a:bodyPr/>
          <a:lstStyle/>
          <a:p>
            <a:pPr eaLnBrk="1" hangingPunct="1"/>
            <a:r>
              <a:rPr lang="en-US" altLang="en-US"/>
              <a:t>Tricks for Problem 6</a:t>
            </a:r>
          </a:p>
        </p:txBody>
      </p:sp>
      <p:sp>
        <p:nvSpPr>
          <p:cNvPr id="21508" name="Rectangle 3"/>
          <p:cNvSpPr>
            <a:spLocks noGrp="1" noChangeArrowheads="1"/>
          </p:cNvSpPr>
          <p:nvPr>
            <p:ph type="body" idx="1"/>
          </p:nvPr>
        </p:nvSpPr>
        <p:spPr>
          <a:xfrm>
            <a:off x="457200" y="1600200"/>
            <a:ext cx="8229600" cy="1287463"/>
          </a:xfrm>
        </p:spPr>
        <p:txBody>
          <a:bodyPr/>
          <a:lstStyle/>
          <a:p>
            <a:pPr eaLnBrk="1" hangingPunct="1"/>
            <a:r>
              <a:rPr lang="en-US" altLang="en-US"/>
              <a:t>There is a formula for the area of a sector of a circle</a:t>
            </a:r>
          </a:p>
        </p:txBody>
      </p:sp>
      <p:sp>
        <p:nvSpPr>
          <p:cNvPr id="21509" name="Oval 4"/>
          <p:cNvSpPr>
            <a:spLocks noChangeArrowheads="1"/>
          </p:cNvSpPr>
          <p:nvPr/>
        </p:nvSpPr>
        <p:spPr bwMode="auto">
          <a:xfrm>
            <a:off x="3657600" y="3295650"/>
            <a:ext cx="1695450" cy="1828800"/>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US" altLang="en-US" sz="1800"/>
          </a:p>
        </p:txBody>
      </p:sp>
      <p:sp>
        <p:nvSpPr>
          <p:cNvPr id="21510" name="Line 5"/>
          <p:cNvSpPr>
            <a:spLocks noChangeShapeType="1"/>
          </p:cNvSpPr>
          <p:nvPr/>
        </p:nvSpPr>
        <p:spPr bwMode="auto">
          <a:xfrm>
            <a:off x="4514850" y="3295650"/>
            <a:ext cx="0" cy="876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1" name="Line 6"/>
          <p:cNvSpPr>
            <a:spLocks noChangeShapeType="1"/>
          </p:cNvSpPr>
          <p:nvPr/>
        </p:nvSpPr>
        <p:spPr bwMode="auto">
          <a:xfrm flipV="1">
            <a:off x="4514850" y="4133850"/>
            <a:ext cx="81915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7"/>
          <p:cNvSpPr>
            <a:spLocks noChangeShapeType="1"/>
          </p:cNvSpPr>
          <p:nvPr/>
        </p:nvSpPr>
        <p:spPr bwMode="auto">
          <a:xfrm flipH="1">
            <a:off x="4991100" y="3390900"/>
            <a:ext cx="952500" cy="400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Text Box 8"/>
          <p:cNvSpPr txBox="1">
            <a:spLocks noChangeArrowheads="1"/>
          </p:cNvSpPr>
          <p:nvPr/>
        </p:nvSpPr>
        <p:spPr bwMode="auto">
          <a:xfrm>
            <a:off x="6308725" y="3179763"/>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Sector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a:xfrm>
            <a:off x="3984811" y="6204884"/>
            <a:ext cx="2895600" cy="476250"/>
          </a:xfrm>
        </p:spPr>
        <p:txBody>
          <a:bodyPr/>
          <a:lstStyle/>
          <a:p>
            <a:pPr>
              <a:defRPr/>
            </a:pPr>
            <a:r>
              <a:rPr lang="en-US" dirty="0">
                <a:hlinkClick r:id="rId2"/>
              </a:rPr>
              <a:t>NASA Langley CRGIS</a:t>
            </a:r>
            <a:r>
              <a:rPr lang="en-US" dirty="0">
                <a:hlinkClick r:id="rId3"/>
              </a:rPr>
              <a:t> https://www.youtube.com/watch?v=3_WgkVQWtno</a:t>
            </a:r>
            <a:r>
              <a:rPr lang="en-US" dirty="0"/>
              <a:t> </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5</a:t>
            </a:fld>
            <a:endParaRPr lang="en-US"/>
          </a:p>
        </p:txBody>
      </p:sp>
      <p:sp>
        <p:nvSpPr>
          <p:cNvPr id="16" name="TextBox 15"/>
          <p:cNvSpPr txBox="1"/>
          <p:nvPr/>
        </p:nvSpPr>
        <p:spPr>
          <a:xfrm>
            <a:off x="914400" y="2003612"/>
            <a:ext cx="184731" cy="369332"/>
          </a:xfrm>
          <a:prstGeom prst="rect">
            <a:avLst/>
          </a:prstGeom>
          <a:pattFill prst="pct5">
            <a:fgClr>
              <a:schemeClr val="accent1"/>
            </a:fgClr>
            <a:bgClr>
              <a:schemeClr val="bg1"/>
            </a:bgClr>
          </a:pattFill>
        </p:spPr>
        <p:txBody>
          <a:bodyPr wrap="none" rtlCol="0">
            <a:spAutoFit/>
          </a:bodyPr>
          <a:lstStyle/>
          <a:p>
            <a:endParaRPr lang="en-US" dirty="0"/>
          </a:p>
        </p:txBody>
      </p:sp>
      <p:sp>
        <p:nvSpPr>
          <p:cNvPr id="17" name="TextBox 16"/>
          <p:cNvSpPr txBox="1"/>
          <p:nvPr/>
        </p:nvSpPr>
        <p:spPr>
          <a:xfrm>
            <a:off x="1385047" y="2003612"/>
            <a:ext cx="184731" cy="369332"/>
          </a:xfrm>
          <a:prstGeom prst="rect">
            <a:avLst/>
          </a:prstGeom>
          <a:pattFill prst="pct5">
            <a:fgClr>
              <a:schemeClr val="accent1"/>
            </a:fgClr>
            <a:bgClr>
              <a:schemeClr val="bg1"/>
            </a:bgClr>
          </a:pattFill>
        </p:spPr>
        <p:txBody>
          <a:bodyPr wrap="none" rtlCol="0">
            <a:spAutoFit/>
          </a:bodyPr>
          <a:lstStyle/>
          <a:p>
            <a:endParaRPr lang="en-US" dirty="0"/>
          </a:p>
        </p:txBody>
      </p:sp>
      <p:grpSp>
        <p:nvGrpSpPr>
          <p:cNvPr id="25" name="Group 24"/>
          <p:cNvGrpSpPr/>
          <p:nvPr/>
        </p:nvGrpSpPr>
        <p:grpSpPr>
          <a:xfrm>
            <a:off x="4249271" y="134471"/>
            <a:ext cx="4303058" cy="5728447"/>
            <a:chOff x="4249271" y="134471"/>
            <a:chExt cx="4303058" cy="5728447"/>
          </a:xfrm>
        </p:grpSpPr>
        <p:pic>
          <p:nvPicPr>
            <p:cNvPr id="7" name="Picture 6"/>
            <p:cNvPicPr>
              <a:picLocks noChangeAspect="1"/>
            </p:cNvPicPr>
            <p:nvPr/>
          </p:nvPicPr>
          <p:blipFill rotWithShape="1">
            <a:blip r:embed="rId4"/>
            <a:srcRect t="13079" b="10155"/>
            <a:stretch/>
          </p:blipFill>
          <p:spPr>
            <a:xfrm>
              <a:off x="4303058" y="201705"/>
              <a:ext cx="4204039" cy="1815353"/>
            </a:xfrm>
            <a:prstGeom prst="rect">
              <a:avLst/>
            </a:prstGeom>
          </p:spPr>
        </p:pic>
        <p:pic>
          <p:nvPicPr>
            <p:cNvPr id="8" name="Picture 7"/>
            <p:cNvPicPr>
              <a:picLocks noChangeAspect="1"/>
            </p:cNvPicPr>
            <p:nvPr/>
          </p:nvPicPr>
          <p:blipFill rotWithShape="1">
            <a:blip r:embed="rId5"/>
            <a:srcRect t="10843" b="8761"/>
            <a:stretch/>
          </p:blipFill>
          <p:spPr>
            <a:xfrm>
              <a:off x="4289613" y="1990165"/>
              <a:ext cx="4222375" cy="1909482"/>
            </a:xfrm>
            <a:prstGeom prst="rect">
              <a:avLst/>
            </a:prstGeom>
          </p:spPr>
        </p:pic>
        <p:pic>
          <p:nvPicPr>
            <p:cNvPr id="13" name="Picture 12"/>
            <p:cNvPicPr>
              <a:picLocks noChangeAspect="1"/>
            </p:cNvPicPr>
            <p:nvPr/>
          </p:nvPicPr>
          <p:blipFill rotWithShape="1">
            <a:blip r:embed="rId6"/>
            <a:srcRect t="9835" b="7841"/>
            <a:stretch/>
          </p:blipFill>
          <p:spPr>
            <a:xfrm>
              <a:off x="4289614" y="3872753"/>
              <a:ext cx="4222375" cy="1955267"/>
            </a:xfrm>
            <a:prstGeom prst="rect">
              <a:avLst/>
            </a:prstGeom>
          </p:spPr>
        </p:pic>
        <p:sp>
          <p:nvSpPr>
            <p:cNvPr id="14" name="Rectangle 13"/>
            <p:cNvSpPr/>
            <p:nvPr/>
          </p:nvSpPr>
          <p:spPr>
            <a:xfrm>
              <a:off x="4249271" y="134471"/>
              <a:ext cx="4303058" cy="5728447"/>
            </a:xfrm>
            <a:prstGeom prst="rect">
              <a:avLst/>
            </a:prstGeom>
            <a:noFill/>
            <a:ln w="1143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706470" y="1532965"/>
              <a:ext cx="1672253" cy="369332"/>
            </a:xfrm>
            <a:prstGeom prst="rect">
              <a:avLst/>
            </a:prstGeom>
            <a:noFill/>
          </p:spPr>
          <p:txBody>
            <a:bodyPr wrap="none" rtlCol="0">
              <a:spAutoFit/>
            </a:bodyPr>
            <a:lstStyle/>
            <a:p>
              <a:r>
                <a:rPr lang="en-US" b="1" dirty="0">
                  <a:solidFill>
                    <a:schemeClr val="bg1"/>
                  </a:solidFill>
                </a:rPr>
                <a:t>Laminar Flow</a:t>
              </a:r>
            </a:p>
          </p:txBody>
        </p:sp>
        <p:sp>
          <p:nvSpPr>
            <p:cNvPr id="19" name="TextBox 18"/>
            <p:cNvSpPr txBox="1"/>
            <p:nvPr/>
          </p:nvSpPr>
          <p:spPr>
            <a:xfrm>
              <a:off x="6190129" y="3352800"/>
              <a:ext cx="1411477" cy="369332"/>
            </a:xfrm>
            <a:prstGeom prst="rect">
              <a:avLst/>
            </a:prstGeom>
            <a:noFill/>
          </p:spPr>
          <p:txBody>
            <a:bodyPr wrap="none" rtlCol="0">
              <a:spAutoFit/>
            </a:bodyPr>
            <a:lstStyle/>
            <a:p>
              <a:r>
                <a:rPr lang="en-US" b="1" dirty="0">
                  <a:solidFill>
                    <a:schemeClr val="bg1"/>
                  </a:solidFill>
                </a:rPr>
                <a:t>Turbulence</a:t>
              </a:r>
            </a:p>
          </p:txBody>
        </p:sp>
        <p:cxnSp>
          <p:nvCxnSpPr>
            <p:cNvPr id="21" name="Straight Arrow Connector 20"/>
            <p:cNvCxnSpPr/>
            <p:nvPr/>
          </p:nvCxnSpPr>
          <p:spPr>
            <a:xfrm flipH="1" flipV="1">
              <a:off x="5082988" y="2823882"/>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450106" y="5374341"/>
              <a:ext cx="1411477" cy="369332"/>
            </a:xfrm>
            <a:prstGeom prst="rect">
              <a:avLst/>
            </a:prstGeom>
            <a:noFill/>
          </p:spPr>
          <p:txBody>
            <a:bodyPr wrap="none" rtlCol="0">
              <a:spAutoFit/>
            </a:bodyPr>
            <a:lstStyle/>
            <a:p>
              <a:r>
                <a:rPr lang="en-US" b="1" dirty="0">
                  <a:solidFill>
                    <a:schemeClr val="bg1"/>
                  </a:solidFill>
                </a:rPr>
                <a:t>Turbulence</a:t>
              </a:r>
            </a:p>
          </p:txBody>
        </p:sp>
        <p:cxnSp>
          <p:nvCxnSpPr>
            <p:cNvPr id="23" name="Straight Arrow Connector 22"/>
            <p:cNvCxnSpPr/>
            <p:nvPr/>
          </p:nvCxnSpPr>
          <p:spPr>
            <a:xfrm flipH="1" flipV="1">
              <a:off x="5342965" y="4845423"/>
              <a:ext cx="1075765" cy="7395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741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dirty="0"/>
              <a:t>https://history.nasa.gov/SP-4103/app-f.htm</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6</a:t>
            </a:fld>
            <a:endParaRPr lang="en-US"/>
          </a:p>
        </p:txBody>
      </p:sp>
      <p:pic>
        <p:nvPicPr>
          <p:cNvPr id="7" name="Picture 6"/>
          <p:cNvPicPr>
            <a:picLocks noChangeAspect="1"/>
          </p:cNvPicPr>
          <p:nvPr/>
        </p:nvPicPr>
        <p:blipFill>
          <a:blip r:embed="rId2"/>
          <a:stretch>
            <a:fillRect/>
          </a:stretch>
        </p:blipFill>
        <p:spPr>
          <a:xfrm>
            <a:off x="2895600" y="1162050"/>
            <a:ext cx="3352800" cy="4533900"/>
          </a:xfrm>
          <a:prstGeom prst="rect">
            <a:avLst/>
          </a:prstGeom>
        </p:spPr>
      </p:pic>
    </p:spTree>
    <p:extLst>
      <p:ext uri="{BB962C8B-B14F-4D97-AF65-F5344CB8AC3E}">
        <p14:creationId xmlns:p14="http://schemas.microsoft.com/office/powerpoint/2010/main" val="1644284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altLang="en-US"/>
          </a:p>
        </p:txBody>
      </p:sp>
      <p:sp>
        <p:nvSpPr>
          <p:cNvPr id="4099"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Winter 2007</a:t>
            </a:r>
          </a:p>
        </p:txBody>
      </p:sp>
      <p:sp>
        <p:nvSpPr>
          <p:cNvPr id="410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400"/>
              <a:t>R. Todd Lines</a:t>
            </a:r>
          </a:p>
        </p:txBody>
      </p:sp>
      <p:sp>
        <p:nvSpPr>
          <p:cNvPr id="410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fld id="{FF435F6E-04C9-4A59-AEC8-D8AA20E5684B}" type="slidenum">
              <a:rPr lang="en-US" altLang="en-US" sz="1400" smtClean="0"/>
              <a:pPr eaLnBrk="1" hangingPunct="1">
                <a:spcBef>
                  <a:spcPct val="0"/>
                </a:spcBef>
                <a:buFontTx/>
                <a:buNone/>
              </a:pPr>
              <a:t>7</a:t>
            </a:fld>
            <a:endParaRPr lang="en-US" altLang="en-US" sz="1400"/>
          </a:p>
        </p:txBody>
      </p:sp>
      <p:pic>
        <p:nvPicPr>
          <p:cNvPr id="4102" name="Picture 2" descr="File:Streamlines around a NACA 0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538" y="1843088"/>
            <a:ext cx="83121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p:cNvSpPr txBox="1">
            <a:spLocks noChangeArrowheads="1"/>
          </p:cNvSpPr>
          <p:nvPr/>
        </p:nvSpPr>
        <p:spPr bwMode="auto">
          <a:xfrm>
            <a:off x="4068763" y="4368800"/>
            <a:ext cx="18526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Higher Pressure</a:t>
            </a:r>
          </a:p>
        </p:txBody>
      </p:sp>
      <p:sp>
        <p:nvSpPr>
          <p:cNvPr id="4104" name="TextBox 9"/>
          <p:cNvSpPr txBox="1">
            <a:spLocks noChangeArrowheads="1"/>
          </p:cNvSpPr>
          <p:nvPr/>
        </p:nvSpPr>
        <p:spPr bwMode="auto">
          <a:xfrm>
            <a:off x="4127500" y="3360738"/>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800"/>
              <a:t>Lower Pressure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8</a:t>
            </a:fld>
            <a:endParaRPr lang="en-US"/>
          </a:p>
        </p:txBody>
      </p:sp>
      <p:pic>
        <p:nvPicPr>
          <p:cNvPr id="7" name="Picture 6"/>
          <p:cNvPicPr>
            <a:picLocks noChangeAspect="1"/>
          </p:cNvPicPr>
          <p:nvPr/>
        </p:nvPicPr>
        <p:blipFill>
          <a:blip r:embed="rId2"/>
          <a:stretch>
            <a:fillRect/>
          </a:stretch>
        </p:blipFill>
        <p:spPr>
          <a:xfrm>
            <a:off x="0" y="699247"/>
            <a:ext cx="10303434" cy="5795682"/>
          </a:xfrm>
          <a:prstGeom prst="rect">
            <a:avLst/>
          </a:prstGeom>
        </p:spPr>
      </p:pic>
    </p:spTree>
    <p:extLst>
      <p:ext uri="{BB962C8B-B14F-4D97-AF65-F5344CB8AC3E}">
        <p14:creationId xmlns:p14="http://schemas.microsoft.com/office/powerpoint/2010/main" val="2906432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Winter 2007</a:t>
            </a:r>
          </a:p>
        </p:txBody>
      </p:sp>
      <p:sp>
        <p:nvSpPr>
          <p:cNvPr id="5" name="Footer Placeholder 4"/>
          <p:cNvSpPr>
            <a:spLocks noGrp="1"/>
          </p:cNvSpPr>
          <p:nvPr>
            <p:ph type="ftr" sz="quarter" idx="11"/>
          </p:nvPr>
        </p:nvSpPr>
        <p:spPr/>
        <p:txBody>
          <a:bodyPr/>
          <a:lstStyle/>
          <a:p>
            <a:pPr>
              <a:defRPr/>
            </a:pPr>
            <a:r>
              <a:rPr lang="en-US"/>
              <a:t>R. Todd Lines</a:t>
            </a:r>
          </a:p>
        </p:txBody>
      </p:sp>
      <p:sp>
        <p:nvSpPr>
          <p:cNvPr id="6" name="Slide Number Placeholder 5"/>
          <p:cNvSpPr>
            <a:spLocks noGrp="1"/>
          </p:cNvSpPr>
          <p:nvPr>
            <p:ph type="sldNum" sz="quarter" idx="12"/>
          </p:nvPr>
        </p:nvSpPr>
        <p:spPr/>
        <p:txBody>
          <a:bodyPr/>
          <a:lstStyle/>
          <a:p>
            <a:pPr>
              <a:defRPr/>
            </a:pPr>
            <a:fld id="{2DBDB760-DA83-4968-AA05-0D1AA630DDB0}" type="slidenum">
              <a:rPr lang="en-US" smtClean="0"/>
              <a:pPr>
                <a:defRPr/>
              </a:pPr>
              <a:t>9</a:t>
            </a:fld>
            <a:endParaRPr lang="en-US"/>
          </a:p>
        </p:txBody>
      </p:sp>
      <p:pic>
        <p:nvPicPr>
          <p:cNvPr id="8" name="Picture 7"/>
          <p:cNvPicPr>
            <a:picLocks noChangeAspect="1"/>
          </p:cNvPicPr>
          <p:nvPr/>
        </p:nvPicPr>
        <p:blipFill>
          <a:blip r:embed="rId2"/>
          <a:stretch>
            <a:fillRect/>
          </a:stretch>
        </p:blipFill>
        <p:spPr>
          <a:xfrm>
            <a:off x="0" y="982577"/>
            <a:ext cx="9851534" cy="5541488"/>
          </a:xfrm>
          <a:prstGeom prst="rect">
            <a:avLst/>
          </a:prstGeom>
        </p:spPr>
      </p:pic>
    </p:spTree>
    <p:extLst>
      <p:ext uri="{BB962C8B-B14F-4D97-AF65-F5344CB8AC3E}">
        <p14:creationId xmlns:p14="http://schemas.microsoft.com/office/powerpoint/2010/main" val="30130739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TotalTime>
  <Words>1513</Words>
  <Application>Microsoft Office PowerPoint</Application>
  <PresentationFormat>On-screen Show (4:3)</PresentationFormat>
  <Paragraphs>297</Paragraphs>
  <Slides>40</Slides>
  <Notes>0</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6" baseType="lpstr">
      <vt:lpstr>Arial</vt:lpstr>
      <vt:lpstr>Arial Black</vt:lpstr>
      <vt:lpstr>Symbol</vt:lpstr>
      <vt:lpstr>Times New Roman</vt:lpstr>
      <vt:lpstr>Default Design</vt:lpstr>
      <vt:lpstr>Equation</vt:lpstr>
      <vt:lpstr>Demonstration</vt:lpstr>
      <vt:lpstr>Question 123.6.8</vt:lpstr>
      <vt:lpstr>Question 123.6.1</vt:lpstr>
      <vt:lpstr>Approximation!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123.6.3</vt:lpstr>
      <vt:lpstr>Question 123.6.2</vt:lpstr>
      <vt:lpstr>Definitions</vt:lpstr>
      <vt:lpstr>Question 123.6.4</vt:lpstr>
      <vt:lpstr>PowerPoint Presentation</vt:lpstr>
      <vt:lpstr>PowerPoint Presentation</vt:lpstr>
      <vt:lpstr>Question 123.6.4.5</vt:lpstr>
      <vt:lpstr>Question 123.6.5</vt:lpstr>
      <vt:lpstr>Equation of Continuity</vt:lpstr>
      <vt:lpstr>Question 123.6.6</vt:lpstr>
      <vt:lpstr>Continuity Equation</vt:lpstr>
      <vt:lpstr>Continuity Equation</vt:lpstr>
      <vt:lpstr>Preliminary Question</vt:lpstr>
      <vt:lpstr>Start with a non-uniform pipe</vt:lpstr>
      <vt:lpstr>Work done in t</vt:lpstr>
      <vt:lpstr>Kinetic Energy</vt:lpstr>
      <vt:lpstr>Potential Energy</vt:lpstr>
      <vt:lpstr>Total Work Done On The System</vt:lpstr>
      <vt:lpstr>Question 123.6.7</vt:lpstr>
      <vt:lpstr>Question 123.6.9</vt:lpstr>
      <vt:lpstr>Question 123.6.10</vt:lpstr>
      <vt:lpstr>Concept Question</vt:lpstr>
      <vt:lpstr>14.7 Other Applications</vt:lpstr>
      <vt:lpstr>Other Applications: Airfoil</vt:lpstr>
      <vt:lpstr>PowerPoint Presentation</vt:lpstr>
      <vt:lpstr>PowerPoint Presentation</vt:lpstr>
      <vt:lpstr>PowerPoint Presentation</vt:lpstr>
      <vt:lpstr>Tricks for Problem 6</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 123</dc:title>
  <dc:creator>BYUI</dc:creator>
  <cp:lastModifiedBy>Lines, Todd</cp:lastModifiedBy>
  <cp:revision>50</cp:revision>
  <dcterms:created xsi:type="dcterms:W3CDTF">2006-08-18T17:46:48Z</dcterms:created>
  <dcterms:modified xsi:type="dcterms:W3CDTF">2019-05-22T18:48:28Z</dcterms:modified>
</cp:coreProperties>
</file>